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65"/>
  </p:notesMasterIdLst>
  <p:sldIdLst>
    <p:sldId id="369" r:id="rId3"/>
    <p:sldId id="335" r:id="rId4"/>
    <p:sldId id="363" r:id="rId5"/>
    <p:sldId id="423" r:id="rId6"/>
    <p:sldId id="425" r:id="rId7"/>
    <p:sldId id="424" r:id="rId8"/>
    <p:sldId id="422" r:id="rId9"/>
    <p:sldId id="336" r:id="rId10"/>
    <p:sldId id="338" r:id="rId11"/>
    <p:sldId id="427" r:id="rId12"/>
    <p:sldId id="426" r:id="rId13"/>
    <p:sldId id="340" r:id="rId14"/>
    <p:sldId id="420" r:id="rId15"/>
    <p:sldId id="333" r:id="rId16"/>
    <p:sldId id="428" r:id="rId17"/>
    <p:sldId id="374" r:id="rId18"/>
    <p:sldId id="431" r:id="rId19"/>
    <p:sldId id="432" r:id="rId20"/>
    <p:sldId id="433" r:id="rId21"/>
    <p:sldId id="434" r:id="rId22"/>
    <p:sldId id="435" r:id="rId23"/>
    <p:sldId id="436" r:id="rId24"/>
    <p:sldId id="437" r:id="rId25"/>
    <p:sldId id="443" r:id="rId26"/>
    <p:sldId id="444" r:id="rId27"/>
    <p:sldId id="445" r:id="rId28"/>
    <p:sldId id="446" r:id="rId29"/>
    <p:sldId id="421" r:id="rId30"/>
    <p:sldId id="429" r:id="rId31"/>
    <p:sldId id="430" r:id="rId32"/>
    <p:sldId id="342" r:id="rId33"/>
    <p:sldId id="322" r:id="rId34"/>
    <p:sldId id="277" r:id="rId35"/>
    <p:sldId id="278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54" r:id="rId60"/>
    <p:sldId id="355" r:id="rId61"/>
    <p:sldId id="356" r:id="rId62"/>
    <p:sldId id="357" r:id="rId63"/>
    <p:sldId id="358" r:id="rId64"/>
  </p:sldIdLst>
  <p:sldSz cx="13004800" cy="9753600"/>
  <p:notesSz cx="6858000" cy="9144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Comic Sans MS" panose="030F0702030302020204" pitchFamily="66" charset="0"/>
      <p:regular r:id="rId70"/>
      <p:bold r:id="rId71"/>
      <p:italic r:id="rId72"/>
      <p:boldItalic r:id="rId73"/>
    </p:embeddedFont>
    <p:embeddedFont>
      <p:font typeface="Helvetica Neue" panose="02010600030101010101" charset="0"/>
      <p:regular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92"/>
    <p:restoredTop sz="80565" autoAdjust="0"/>
  </p:normalViewPr>
  <p:slideViewPr>
    <p:cSldViewPr snapToGrid="0">
      <p:cViewPr varScale="1">
        <p:scale>
          <a:sx n="68" d="100"/>
          <a:sy n="68" d="100"/>
        </p:scale>
        <p:origin x="10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3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4.fntdata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5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linked list</a:t>
            </a:r>
          </a:p>
          <a:p>
            <a:r>
              <a:rPr lang="en-US" altLang="zh-CN"/>
              <a:t>BFS DFS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Shape 2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3" name="Shape 22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linked list</a:t>
            </a:r>
          </a:p>
          <a:p>
            <a:r>
              <a:rPr lang="en-US" altLang="zh-CN"/>
              <a:t>BFS DFS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Shape 2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90" name="Shape 22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2" name="Shape 6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2" name="Shape 7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8" name="Shape 7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4" name="Shape 6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4" name="Shape 8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7" name="Shape 9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2" name="Shape 10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3" name="Shape 10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8" name="Shape 1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Shape 1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3" name="Shape 1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0" name="Shape 12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Shape 1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9" name="Shape 13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Shape 1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0" name="Shape 14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Shape 1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3" name="Shape 14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Shape 15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8" name="Shape 15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Shape 16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5" name="Shape 16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Shape 17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4" name="Shape 17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Shape 1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5" name="Shape 17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Shape 18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64" name="Shape 18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Shape 19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4" name="Shape 19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Shape 20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2" name="Shape 20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Shape 20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00" name="Shape 2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Shape 2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08" name="Shape 2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Shape 2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9" name="Shape 2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Shape 2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6" name="Shape 2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Tasks ordered by finish time</a:t>
            </a:r>
          </a:p>
        </p:txBody>
      </p:sp>
      <p:sp>
        <p:nvSpPr>
          <p:cNvPr id="2227" name="Shape 222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59</a:t>
            </a:fld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Shape 2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4" name="Shape 2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Shape 2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68" name="Shape 22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Shape 22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79" name="Shape 2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https://web.tuke.sk/fei-cit/butka/hop/htsp.pdf</a:t>
            </a:r>
          </a:p>
        </p:txBody>
      </p:sp>
      <p:sp>
        <p:nvSpPr>
          <p:cNvPr id="2280" name="Shape 228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62</a:t>
            </a:fld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graph represetation</a:t>
            </a:r>
          </a:p>
          <a:p>
            <a:r>
              <a:rPr lang="en-US" altLang="zh-CN"/>
              <a:t>adjacent table 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linked list</a:t>
            </a:r>
          </a:p>
          <a:p>
            <a:r>
              <a:rPr lang="en-US" altLang="zh-CN"/>
              <a:t>BFS DFS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graph represetation</a:t>
            </a:r>
          </a:p>
          <a:p>
            <a:r>
              <a:rPr lang="en-US" altLang="zh-CN"/>
              <a:t>adjacent table 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linked list</a:t>
            </a:r>
          </a:p>
          <a:p>
            <a:r>
              <a:rPr lang="en-US" altLang="zh-CN"/>
              <a:t>BFS DFS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linked list</a:t>
            </a:r>
          </a:p>
          <a:p>
            <a:r>
              <a:rPr lang="en-US" altLang="zh-CN"/>
              <a:t>BFS DFS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 rot="5400000">
            <a:off x="2787650" y="107950"/>
            <a:ext cx="7429500" cy="1186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 rot="5400000">
            <a:off x="6073775" y="3394074"/>
            <a:ext cx="9753599" cy="2965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 rot="5400000">
            <a:off x="66675" y="504824"/>
            <a:ext cx="9753599" cy="8743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866987" y="1300479"/>
            <a:ext cx="11162452" cy="7694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9972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152400" algn="l" rtl="0"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18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6418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1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13271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13525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13779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12763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13017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25120" y="2817707"/>
            <a:ext cx="3327964" cy="59424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Shape 97"/>
          <p:cNvCxnSpPr/>
          <p:nvPr/>
        </p:nvCxnSpPr>
        <p:spPr>
          <a:xfrm>
            <a:off x="0" y="2429368"/>
            <a:ext cx="13009315" cy="0"/>
          </a:xfrm>
          <a:prstGeom prst="straightConnector1">
            <a:avLst/>
          </a:prstGeom>
          <a:noFill/>
          <a:ln w="12700" cap="sq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13004799" cy="21674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0" y="9405903"/>
            <a:ext cx="13004799" cy="347697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4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Princeton University     •     COS 226     •     Algorithms and Data Structures     •     Spring 2003     •    http://www.Princeton.EDU/~cs226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700" b="1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027290" y="4133992"/>
            <a:ext cx="11054080" cy="2133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560"/>
              </a:spcBef>
              <a:spcAft>
                <a:spcPts val="0"/>
              </a:spcAft>
              <a:buClr>
                <a:srgbClr val="003399"/>
              </a:buClr>
              <a:buFont typeface="Arial" panose="020B0604020202020204"/>
              <a:buNone/>
              <a:defRPr sz="28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650240" marR="0" lvl="1" indent="-2540" algn="l" rtl="0">
              <a:lnSpc>
                <a:spcPct val="11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1300480" marR="0" lvl="2" indent="-5080" algn="l" rtl="0">
              <a:spcBef>
                <a:spcPts val="460"/>
              </a:spcBef>
              <a:spcAft>
                <a:spcPts val="0"/>
              </a:spcAft>
              <a:buClr>
                <a:srgbClr val="006600"/>
              </a:buClr>
              <a:buFont typeface="Comic Sans MS" panose="030F0702030302020204"/>
              <a:buNone/>
              <a:defRPr sz="23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950720" marR="0" lvl="3" indent="-762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20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600960" marR="0" lvl="4" indent="-1016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0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3251200" marR="0" lvl="5" indent="-127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0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901440" marR="0" lvl="6" indent="-254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0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551680" marR="0" lvl="7" indent="-508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0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5201920" marR="0" lvl="8" indent="-762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0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866987" y="1300479"/>
            <a:ext cx="5472852" cy="7694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64160" algn="l" rtl="0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34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101600" algn="l" rtl="0">
              <a:spcBef>
                <a:spcPts val="56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28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13385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26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8191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8445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8699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7683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7937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6556586" y="1300479"/>
            <a:ext cx="5472852" cy="7694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64160" algn="l" rtl="0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34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101600" algn="l" rtl="0">
              <a:spcBef>
                <a:spcPts val="56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28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13385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26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8191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8445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8699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7683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7937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50239" y="390595"/>
            <a:ext cx="11704319" cy="1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50239" y="2183272"/>
            <a:ext cx="5746044" cy="9098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680"/>
              </a:spcBef>
              <a:spcAft>
                <a:spcPts val="0"/>
              </a:spcAft>
              <a:buClr>
                <a:srgbClr val="003399"/>
              </a:buClr>
              <a:buFont typeface="Arial" panose="020B0604020202020204"/>
              <a:buNone/>
              <a:defRPr sz="3400" b="1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650240" marR="0" lvl="1" indent="-2540" algn="l" rtl="0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8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1300480" marR="0" lvl="2" indent="-5080" algn="l" rtl="0">
              <a:spcBef>
                <a:spcPts val="520"/>
              </a:spcBef>
              <a:spcAft>
                <a:spcPts val="0"/>
              </a:spcAft>
              <a:buClr>
                <a:srgbClr val="006600"/>
              </a:buClr>
              <a:buFont typeface="Comic Sans MS" panose="030F0702030302020204"/>
              <a:buNone/>
              <a:defRPr sz="2600" b="1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950720" marR="0" lvl="3" indent="-762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2300" b="1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600960" marR="0" lvl="4" indent="-1016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3251200" marR="0" lvl="5" indent="-1270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901440" marR="0" lvl="6" indent="-254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551680" marR="0" lvl="7" indent="-508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5201920" marR="0" lvl="8" indent="-762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650239" y="3093155"/>
            <a:ext cx="5746044" cy="56196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80"/>
              </a:spcBef>
              <a:spcAft>
                <a:spcPts val="0"/>
              </a:spcAft>
              <a:buNone/>
              <a:defRPr sz="34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77495" algn="l" rtl="0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111760" algn="l" rtl="0">
              <a:spcBef>
                <a:spcPts val="52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26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32435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23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10096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10350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10604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9588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9842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3"/>
          </p:nvPr>
        </p:nvSpPr>
        <p:spPr>
          <a:xfrm>
            <a:off x="6606259" y="2183272"/>
            <a:ext cx="5748301" cy="9098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680"/>
              </a:spcBef>
              <a:spcAft>
                <a:spcPts val="0"/>
              </a:spcAft>
              <a:buClr>
                <a:srgbClr val="003399"/>
              </a:buClr>
              <a:buFont typeface="Arial" panose="020B0604020202020204"/>
              <a:buNone/>
              <a:defRPr sz="3400" b="1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650240" marR="0" lvl="1" indent="-2540" algn="l" rtl="0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8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1300480" marR="0" lvl="2" indent="-5080" algn="l" rtl="0">
              <a:spcBef>
                <a:spcPts val="520"/>
              </a:spcBef>
              <a:spcAft>
                <a:spcPts val="0"/>
              </a:spcAft>
              <a:buClr>
                <a:srgbClr val="006600"/>
              </a:buClr>
              <a:buFont typeface="Comic Sans MS" panose="030F0702030302020204"/>
              <a:buNone/>
              <a:defRPr sz="2600" b="1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950720" marR="0" lvl="3" indent="-762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2300" b="1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600960" marR="0" lvl="4" indent="-1016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3251200" marR="0" lvl="5" indent="-1270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901440" marR="0" lvl="6" indent="-254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551680" marR="0" lvl="7" indent="-508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5201920" marR="0" lvl="8" indent="-762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4"/>
          </p:nvPr>
        </p:nvSpPr>
        <p:spPr>
          <a:xfrm>
            <a:off x="6606259" y="3093155"/>
            <a:ext cx="5748301" cy="56196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80"/>
              </a:spcBef>
              <a:spcAft>
                <a:spcPts val="0"/>
              </a:spcAft>
              <a:buNone/>
              <a:defRPr sz="34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77495" algn="l" rtl="0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111760" algn="l" rtl="0">
              <a:spcBef>
                <a:spcPts val="52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26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32435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23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10096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10350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10604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9588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9842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650241" y="388337"/>
            <a:ext cx="4278489" cy="16526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1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5084516" y="388338"/>
            <a:ext cx="7270043" cy="83244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920"/>
              </a:spcBef>
              <a:spcAft>
                <a:spcPts val="0"/>
              </a:spcAft>
              <a:buNone/>
              <a:defRPr sz="46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50825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40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71120" algn="l" rtl="0">
              <a:spcBef>
                <a:spcPts val="68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34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00685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69215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71755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74295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64135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66675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650241" y="2041032"/>
            <a:ext cx="4278489" cy="66717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Font typeface="Arial" panose="020B0604020202020204"/>
              <a:buNone/>
              <a:defRPr sz="20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650240" marR="0" lvl="1" indent="-2540" algn="l" rtl="0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7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1300480" marR="0" lvl="2" indent="-5080" algn="l" rtl="0">
              <a:spcBef>
                <a:spcPts val="280"/>
              </a:spcBef>
              <a:spcAft>
                <a:spcPts val="0"/>
              </a:spcAft>
              <a:buClr>
                <a:srgbClr val="006600"/>
              </a:buClr>
              <a:buFont typeface="Comic Sans MS" panose="030F0702030302020204"/>
              <a:buNone/>
              <a:defRPr sz="14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950720" marR="0" lvl="3" indent="-762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3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600960" marR="0" lvl="4" indent="-1016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3251200" marR="0" lvl="5" indent="-1270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901440" marR="0" lvl="6" indent="-254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551680" marR="0" lvl="7" indent="-508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5201920" marR="0" lvl="8" indent="-762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2549032" y="6827520"/>
            <a:ext cx="7802880" cy="8060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1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pic" idx="2"/>
          </p:nvPr>
        </p:nvSpPr>
        <p:spPr>
          <a:xfrm>
            <a:off x="2549032" y="871501"/>
            <a:ext cx="7802880" cy="58521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920"/>
              </a:spcBef>
              <a:spcAft>
                <a:spcPts val="0"/>
              </a:spcAft>
              <a:buClr>
                <a:srgbClr val="003399"/>
              </a:buClr>
              <a:buFont typeface="Arial" panose="020B0604020202020204"/>
              <a:buNone/>
              <a:defRPr sz="46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650240" marR="0" lvl="1" indent="-254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1300480" marR="0" lvl="2" indent="-5080" algn="l" rtl="0">
              <a:spcBef>
                <a:spcPts val="680"/>
              </a:spcBef>
              <a:spcAft>
                <a:spcPts val="0"/>
              </a:spcAft>
              <a:buClr>
                <a:srgbClr val="006600"/>
              </a:buClr>
              <a:buFont typeface="Comic Sans MS" panose="030F0702030302020204"/>
              <a:buNone/>
              <a:defRPr sz="34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950720" marR="0" lvl="3" indent="-762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600960" marR="0" lvl="4" indent="-1016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3251200" marR="0" lvl="5" indent="-1270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901440" marR="0" lvl="6" indent="-254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551680" marR="0" lvl="7" indent="-508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5201920" marR="0" lvl="8" indent="-762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2549032" y="7633546"/>
            <a:ext cx="7802880" cy="11446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Font typeface="Arial" panose="020B0604020202020204"/>
              <a:buNone/>
              <a:defRPr sz="20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650240" marR="0" lvl="1" indent="-2540" algn="l" rtl="0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7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1300480" marR="0" lvl="2" indent="-5080" algn="l" rtl="0">
              <a:spcBef>
                <a:spcPts val="280"/>
              </a:spcBef>
              <a:spcAft>
                <a:spcPts val="0"/>
              </a:spcAft>
              <a:buClr>
                <a:srgbClr val="006600"/>
              </a:buClr>
              <a:buFont typeface="Comic Sans MS" panose="030F0702030302020204"/>
              <a:buNone/>
              <a:defRPr sz="14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950720" marR="0" lvl="3" indent="-762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3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600960" marR="0" lvl="4" indent="-1016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3251200" marR="0" lvl="5" indent="-1270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901440" marR="0" lvl="6" indent="-254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551680" marR="0" lvl="7" indent="-508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5201920" marR="0" lvl="8" indent="-762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 rot="5400000">
            <a:off x="2600960" y="-433493"/>
            <a:ext cx="7694506" cy="111624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9972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152400" algn="l" rtl="0"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18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6418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1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13271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13525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13779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12763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13017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 rot="5400000">
            <a:off x="6990080" y="2980266"/>
            <a:ext cx="8778239" cy="325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 rot="5400000">
            <a:off x="379306" y="-162559"/>
            <a:ext cx="8778239" cy="95368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9972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152400" algn="l" rtl="0"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18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6418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1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13271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13525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13779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12763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13017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5854700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6578600" y="2324100"/>
            <a:ext cx="5854700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650875" y="390525"/>
            <a:ext cx="11703050" cy="1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50875" y="2182813"/>
            <a:ext cx="5745162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650875" y="3092450"/>
            <a:ext cx="5745162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3"/>
          </p:nvPr>
        </p:nvSpPr>
        <p:spPr>
          <a:xfrm>
            <a:off x="6605588" y="2182813"/>
            <a:ext cx="5748336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4"/>
          </p:nvPr>
        </p:nvSpPr>
        <p:spPr>
          <a:xfrm>
            <a:off x="6605588" y="3092450"/>
            <a:ext cx="5748336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650875" y="388937"/>
            <a:ext cx="4278312" cy="16525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5084762" y="388937"/>
            <a:ext cx="7269161" cy="8323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650875" y="2041525"/>
            <a:ext cx="4278312" cy="6670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2"/>
          </p:nvPr>
        </p:nvSpPr>
        <p:spPr>
          <a:xfrm>
            <a:off x="2549525" y="871537"/>
            <a:ext cx="7802563" cy="58515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866987" y="1300479"/>
            <a:ext cx="11162452" cy="7694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9972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152400" algn="l" rtl="0"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18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6418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1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13271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13525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13779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12763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13017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‹#›</a:t>
            </a:fld>
            <a:endParaRPr lang="en-US" sz="11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lgs4.cs.princeton.edu/hom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linked-list-cycle-ii/" TargetMode="External"/><Relationship Id="rId2" Type="http://schemas.openxmlformats.org/officeDocument/2006/relationships/hyperlink" Target="https://leetcode.com/problems/linked-list-cycle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(Afternoon)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dirty="0">
                <a:sym typeface="Helvetica Neue" panose="020B0604020202020204"/>
              </a:rPr>
              <a:t>Potential office hour 1:15 pm to 2:45 pm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dirty="0">
                <a:sym typeface="Helvetica Neue" panose="020B0604020202020204"/>
              </a:rPr>
              <a:t>Graph 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Graph Basics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Breadth-first Search [</a:t>
            </a:r>
            <a:r>
              <a:rPr lang="en-US" i="1" dirty="0">
                <a:solidFill>
                  <a:srgbClr val="008000"/>
                </a:solidFill>
                <a:sym typeface="Helvetica Neue" panose="020B0604020202020204"/>
              </a:rPr>
              <a:t>Example </a:t>
            </a:r>
            <a:r>
              <a:rPr lang="en-US" dirty="0">
                <a:sym typeface="Helvetica Neue" panose="020B0604020202020204"/>
              </a:rPr>
              <a:t>]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Depth-first Search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A Brief Introduction to Other Algorithms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fr-FR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Clever Tricks in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Hare &amp; Tortoise Algorithm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Algorithmic Techniques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Exercise, Q&amp;A</a:t>
            </a: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EEF84E-C0E1-402E-AE3E-DCBDB0D36F8E}"/>
              </a:ext>
            </a:extLst>
          </p:cNvPr>
          <p:cNvSpPr txBox="1"/>
          <p:nvPr/>
        </p:nvSpPr>
        <p:spPr>
          <a:xfrm>
            <a:off x="115092" y="8197155"/>
            <a:ext cx="126357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ym typeface="Helvetica Neue" panose="020B0604020202020204"/>
              </a:rPr>
              <a:t>Ack: Some slides materials are based on </a:t>
            </a:r>
            <a:r>
              <a:rPr lang="en-US" altLang="zh-CN" sz="2800" i="1" dirty="0">
                <a:sym typeface="Helvetica Neue" panose="020B0604020202020204"/>
              </a:rPr>
              <a:t>Introduction to Algorithms </a:t>
            </a:r>
            <a:r>
              <a:rPr lang="en-US" altLang="zh-CN" sz="2800" dirty="0">
                <a:sym typeface="Helvetica Neue" panose="020B0604020202020204"/>
              </a:rPr>
              <a:t>by </a:t>
            </a:r>
            <a:r>
              <a:rPr lang="en-US" altLang="zh-CN" sz="2800" dirty="0" err="1">
                <a:sym typeface="Helvetica Neue" panose="020B0604020202020204"/>
              </a:rPr>
              <a:t>Cormen</a:t>
            </a:r>
            <a:r>
              <a:rPr lang="en-US" altLang="zh-CN" sz="2800" dirty="0">
                <a:sym typeface="Helvetica Neue" panose="020B0604020202020204"/>
              </a:rPr>
              <a:t> et al. and </a:t>
            </a:r>
            <a:r>
              <a:rPr lang="en-US" altLang="zh-CN" sz="2800" i="1" dirty="0">
                <a:sym typeface="Helvetica Neue" panose="020B0604020202020204"/>
              </a:rPr>
              <a:t>Algorithms, 4th Edition </a:t>
            </a:r>
            <a:r>
              <a:rPr lang="en-US" altLang="zh-CN" sz="2800" dirty="0">
                <a:sym typeface="Helvetica Neue" panose="020B0604020202020204"/>
              </a:rPr>
              <a:t>by Robert Sedgewick and Kevin Wayne</a:t>
            </a:r>
          </a:p>
          <a:p>
            <a:r>
              <a:rPr lang="en-US" altLang="zh-CN" sz="2800" dirty="0">
                <a:sym typeface="Helvetica Neue" panose="020B0604020202020204"/>
              </a:rPr>
              <a:t>Resources: </a:t>
            </a:r>
            <a:r>
              <a:rPr lang="en-US" altLang="zh-CN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https://algs4.cs.princeton.edu/home/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4ED18C-00E7-4A41-98B6-42CA2708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3F8386-8A61-4D64-A05D-D4F5EC2B1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1879A6-7812-4385-9D4F-55C4626FE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1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7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DBF3C6F-A870-456B-9D71-9675C1704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4188" y="-376238"/>
            <a:ext cx="14200188" cy="1075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86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677D5DB-DF5B-443D-BA1E-E7111F33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41DemoBreadthFirstSearch">
            <a:hlinkClick r:id="" action="ppaction://media"/>
            <a:extLst>
              <a:ext uri="{FF2B5EF4-FFF2-40B4-BE49-F238E27FC236}">
                <a16:creationId xmlns:a16="http://schemas.microsoft.com/office/drawing/2014/main" id="{75FE3232-AE6B-4111-A04D-74B4E237E7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5" name="Shape 64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6" name="Shape 64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Shape 6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Other Classical Problems in Graph</a:t>
            </a:r>
            <a:r>
              <a:rPr lang="zh-CN" alt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宋体" panose="02010600030101010101" pitchFamily="2" charset="-122"/>
                <a:cs typeface="Helvetica Neue" panose="020B0604020202020204"/>
                <a:sym typeface="Helvetica Neue" panose="020B0604020202020204"/>
              </a:rPr>
              <a:t>：</a:t>
            </a:r>
            <a:r>
              <a:rPr lang="en-US" altLang="zh-CN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宋体" panose="02010600030101010101" pitchFamily="2" charset="-122"/>
                <a:cs typeface="Helvetica Neue" panose="020B0604020202020204"/>
                <a:sym typeface="Helvetica Neue" panose="020B0604020202020204"/>
              </a:rPr>
              <a:t>Example</a:t>
            </a:r>
          </a:p>
        </p:txBody>
      </p:sp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Topology Sort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	DFS + Reverse Post Order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endParaRPr lang="en-US"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Minimum Spanning Tree</a:t>
            </a:r>
          </a:p>
          <a:p>
            <a:pPr marL="787400" lvl="2" indent="0"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	Greedy / Kruskal / Prim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endParaRPr lang="en-US"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Shortest Path</a:t>
            </a:r>
          </a:p>
          <a:p>
            <a:pPr marL="787400" lvl="2" indent="0">
              <a:buNone/>
            </a:pPr>
            <a:r>
              <a:rPr lang="en-US" sz="3200" dirty="0"/>
              <a:t>	Dijkstra / Acyclic / Bellman-Ford</a:t>
            </a:r>
            <a:endParaRPr lang="en-US"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6C0372-714B-46BF-894F-075D7D2D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239750" cy="97549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7035BC-01C7-4C93-B267-870CF0C9B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7F9846-0065-4D84-ACEE-A9BA28A3A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03CB29-0AF9-4C79-89C4-0534EF89E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54100" cy="1054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13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Clever Tricks in Algorithm</a:t>
            </a:r>
            <a:br>
              <a:rPr lang="en-US" altLang="zh-CN" dirty="0"/>
            </a:br>
            <a:r>
              <a:rPr lang="en-US" altLang="zh-CN" dirty="0"/>
              <a:t>			Example: Hare &amp; Tortoise Algorithm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hlinkClick r:id="rId2"/>
              </a:rPr>
              <a:t>https://leetcode.com/problems/linked-list-cycle/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https://leetcode.com/problems/linked-list-cycle-ii/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92629E5-AB10-4A72-BC64-B7C5166CF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Formulation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03AC4C1-C0F7-47BE-BE38-3E10DF156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Given a linked list, return the node where the cycle begins. If there is no cycle, return null.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96A274-14E1-484C-BA2D-B9ED188DD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91" y="3704125"/>
            <a:ext cx="10978416" cy="504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57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92629E5-AB10-4A72-BC64-B7C5166CF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03AC4C1-C0F7-47BE-BE38-3E10DF156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Tortoise moves one hop each time</a:t>
            </a:r>
          </a:p>
          <a:p>
            <a:r>
              <a:rPr lang="en-US" altLang="zh-CN" dirty="0"/>
              <a:t> Hare moves two hops each time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B3CE0F-2A2B-4B5A-9FE6-0F573C16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08" y="4051055"/>
            <a:ext cx="10274581" cy="4347357"/>
          </a:xfrm>
          <a:prstGeom prst="rect">
            <a:avLst/>
          </a:prstGeom>
        </p:spPr>
      </p:pic>
      <p:pic>
        <p:nvPicPr>
          <p:cNvPr id="2050" name="Picture 2" descr="Cute turtle or tortoise comic animal character Vector Image">
            <a:extLst>
              <a:ext uri="{FF2B5EF4-FFF2-40B4-BE49-F238E27FC236}">
                <a16:creationId xmlns:a16="http://schemas.microsoft.com/office/drawing/2014/main" id="{85887570-7A2D-454E-AE77-B5634444B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9"/>
          <a:stretch/>
        </p:blipFill>
        <p:spPr bwMode="auto">
          <a:xfrm>
            <a:off x="1761710" y="4593336"/>
            <a:ext cx="615730" cy="79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re Comic Cartoon drawing free image">
            <a:extLst>
              <a:ext uri="{FF2B5EF4-FFF2-40B4-BE49-F238E27FC236}">
                <a16:creationId xmlns:a16="http://schemas.microsoft.com/office/drawing/2014/main" id="{DD0E980B-781D-4B81-804E-CCEF95E54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63"/>
          <a:stretch/>
        </p:blipFill>
        <p:spPr bwMode="auto">
          <a:xfrm>
            <a:off x="1628864" y="3590056"/>
            <a:ext cx="881421" cy="92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651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92629E5-AB10-4A72-BC64-B7C5166CF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03AC4C1-C0F7-47BE-BE38-3E10DF156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Tortoise moves one hop each time</a:t>
            </a:r>
          </a:p>
          <a:p>
            <a:r>
              <a:rPr lang="en-US" altLang="zh-CN" dirty="0"/>
              <a:t> Hare moves two hops each time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B3CE0F-2A2B-4B5A-9FE6-0F573C16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08" y="4051055"/>
            <a:ext cx="10274581" cy="4347357"/>
          </a:xfrm>
          <a:prstGeom prst="rect">
            <a:avLst/>
          </a:prstGeom>
        </p:spPr>
      </p:pic>
      <p:pic>
        <p:nvPicPr>
          <p:cNvPr id="2050" name="Picture 2" descr="Cute turtle or tortoise comic animal character Vector Image">
            <a:extLst>
              <a:ext uri="{FF2B5EF4-FFF2-40B4-BE49-F238E27FC236}">
                <a16:creationId xmlns:a16="http://schemas.microsoft.com/office/drawing/2014/main" id="{85887570-7A2D-454E-AE77-B5634444B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9"/>
          <a:stretch/>
        </p:blipFill>
        <p:spPr bwMode="auto">
          <a:xfrm>
            <a:off x="3435765" y="4649607"/>
            <a:ext cx="615730" cy="79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re Comic Cartoon drawing free image">
            <a:extLst>
              <a:ext uri="{FF2B5EF4-FFF2-40B4-BE49-F238E27FC236}">
                <a16:creationId xmlns:a16="http://schemas.microsoft.com/office/drawing/2014/main" id="{DD0E980B-781D-4B81-804E-CCEF95E54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63"/>
          <a:stretch/>
        </p:blipFill>
        <p:spPr bwMode="auto">
          <a:xfrm>
            <a:off x="4948839" y="4527013"/>
            <a:ext cx="881421" cy="92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610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445011-1A7B-463B-9EF1-671C01F2C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910" y="5858385"/>
            <a:ext cx="8490347" cy="3585667"/>
          </a:xfrm>
          <a:prstGeom prst="rect">
            <a:avLst/>
          </a:prstGeom>
        </p:spPr>
      </p:pic>
      <p:sp>
        <p:nvSpPr>
          <p:cNvPr id="656" name="Shape 6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Graph Basics</a:t>
            </a:r>
          </a:p>
        </p:txBody>
      </p:sp>
      <p:sp>
        <p:nvSpPr>
          <p:cNvPr id="657" name="Shape 657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Set of 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1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Nodes/ Vertices </a:t>
            </a:r>
            <a:r>
              <a:rPr lang="en-US" sz="260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contains values and links to its neighbors</a:t>
            </a:r>
            <a:endParaRPr lang="en-US" sz="2600" b="1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1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edges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connecting the nodes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Edges can be 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Undirected: no distinction between the 2 nodes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Directed: has a source and a destination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dirty="0"/>
              <a:t>W</a:t>
            </a:r>
            <a:r>
              <a:rPr lang="en-US" altLang="zh-CN" dirty="0"/>
              <a:t>eighted</a:t>
            </a:r>
            <a:endParaRPr lang="en-US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660" name="Shape 660"/>
          <p:cNvSpPr txBox="1"/>
          <p:nvPr/>
        </p:nvSpPr>
        <p:spPr>
          <a:xfrm>
            <a:off x="448079" y="5557953"/>
            <a:ext cx="1904999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1" dirty="0">
                <a:solidFill>
                  <a:srgbClr val="008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Node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1671942" y="5758007"/>
            <a:ext cx="1904999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1" dirty="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Edge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734912" y="9144320"/>
            <a:ext cx="3236332" cy="495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1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Undirected Graph</a:t>
            </a:r>
          </a:p>
        </p:txBody>
      </p:sp>
      <p:sp>
        <p:nvSpPr>
          <p:cNvPr id="4" name="Shape 663">
            <a:extLst>
              <a:ext uri="{FF2B5EF4-FFF2-40B4-BE49-F238E27FC236}">
                <a16:creationId xmlns:a16="http://schemas.microsoft.com/office/drawing/2014/main" id="{50F824A1-D1CB-4128-A15C-5F6AB80B7B38}"/>
              </a:ext>
            </a:extLst>
          </p:cNvPr>
          <p:cNvSpPr txBox="1"/>
          <p:nvPr/>
        </p:nvSpPr>
        <p:spPr>
          <a:xfrm>
            <a:off x="9469818" y="13094151"/>
            <a:ext cx="1343995" cy="3115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1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Directed Graph</a:t>
            </a:r>
          </a:p>
        </p:txBody>
      </p:sp>
      <p:pic>
        <p:nvPicPr>
          <p:cNvPr id="1026" name="Picture 2" descr="Weighted graph – JetBrains Academy">
            <a:extLst>
              <a:ext uri="{FF2B5EF4-FFF2-40B4-BE49-F238E27FC236}">
                <a16:creationId xmlns:a16="http://schemas.microsoft.com/office/drawing/2014/main" id="{F9378082-5950-4798-A244-C9C187E66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650" y="5994246"/>
            <a:ext cx="4530150" cy="319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663">
            <a:extLst>
              <a:ext uri="{FF2B5EF4-FFF2-40B4-BE49-F238E27FC236}">
                <a16:creationId xmlns:a16="http://schemas.microsoft.com/office/drawing/2014/main" id="{1C55E597-F147-480B-AD60-4F670A1C6C90}"/>
              </a:ext>
            </a:extLst>
          </p:cNvPr>
          <p:cNvSpPr txBox="1"/>
          <p:nvPr/>
        </p:nvSpPr>
        <p:spPr>
          <a:xfrm>
            <a:off x="5176608" y="9144320"/>
            <a:ext cx="3236332" cy="495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1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Directed Graph</a:t>
            </a:r>
          </a:p>
        </p:txBody>
      </p:sp>
      <p:sp>
        <p:nvSpPr>
          <p:cNvPr id="6" name="Shape 663">
            <a:extLst>
              <a:ext uri="{FF2B5EF4-FFF2-40B4-BE49-F238E27FC236}">
                <a16:creationId xmlns:a16="http://schemas.microsoft.com/office/drawing/2014/main" id="{5772BC5C-BFF7-4EC8-8B50-2D17D3156C53}"/>
              </a:ext>
            </a:extLst>
          </p:cNvPr>
          <p:cNvSpPr txBox="1"/>
          <p:nvPr/>
        </p:nvSpPr>
        <p:spPr>
          <a:xfrm>
            <a:off x="9588980" y="9144320"/>
            <a:ext cx="3236332" cy="2997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1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Weighted Graph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92629E5-AB10-4A72-BC64-B7C5166CF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03AC4C1-C0F7-47BE-BE38-3E10DF156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Tortoise moves one hop each time</a:t>
            </a:r>
          </a:p>
          <a:p>
            <a:r>
              <a:rPr lang="en-US" altLang="zh-CN" dirty="0"/>
              <a:t> Hare moves two hops each time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B3CE0F-2A2B-4B5A-9FE6-0F573C16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08" y="4051055"/>
            <a:ext cx="10274581" cy="4347357"/>
          </a:xfrm>
          <a:prstGeom prst="rect">
            <a:avLst/>
          </a:prstGeom>
        </p:spPr>
      </p:pic>
      <p:pic>
        <p:nvPicPr>
          <p:cNvPr id="2050" name="Picture 2" descr="Cute turtle or tortoise comic animal character Vector Image">
            <a:extLst>
              <a:ext uri="{FF2B5EF4-FFF2-40B4-BE49-F238E27FC236}">
                <a16:creationId xmlns:a16="http://schemas.microsoft.com/office/drawing/2014/main" id="{85887570-7A2D-454E-AE77-B5634444B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9"/>
          <a:stretch/>
        </p:blipFill>
        <p:spPr bwMode="auto">
          <a:xfrm>
            <a:off x="5025415" y="4677742"/>
            <a:ext cx="615730" cy="79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re Comic Cartoon drawing free image">
            <a:extLst>
              <a:ext uri="{FF2B5EF4-FFF2-40B4-BE49-F238E27FC236}">
                <a16:creationId xmlns:a16="http://schemas.microsoft.com/office/drawing/2014/main" id="{DD0E980B-781D-4B81-804E-CCEF95E54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63"/>
          <a:stretch/>
        </p:blipFill>
        <p:spPr bwMode="auto">
          <a:xfrm>
            <a:off x="8690845" y="3291606"/>
            <a:ext cx="881421" cy="92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35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92629E5-AB10-4A72-BC64-B7C5166CF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03AC4C1-C0F7-47BE-BE38-3E10DF156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Tortoise moves one hop each time</a:t>
            </a:r>
          </a:p>
          <a:p>
            <a:r>
              <a:rPr lang="en-US" altLang="zh-CN" dirty="0"/>
              <a:t> Hare moves two hops each time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B3CE0F-2A2B-4B5A-9FE6-0F573C16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08" y="4051055"/>
            <a:ext cx="10274581" cy="4347357"/>
          </a:xfrm>
          <a:prstGeom prst="rect">
            <a:avLst/>
          </a:prstGeom>
        </p:spPr>
      </p:pic>
      <p:pic>
        <p:nvPicPr>
          <p:cNvPr id="2050" name="Picture 2" descr="Cute turtle or tortoise comic animal character Vector Image">
            <a:extLst>
              <a:ext uri="{FF2B5EF4-FFF2-40B4-BE49-F238E27FC236}">
                <a16:creationId xmlns:a16="http://schemas.microsoft.com/office/drawing/2014/main" id="{85887570-7A2D-454E-AE77-B5634444B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9"/>
          <a:stretch/>
        </p:blipFill>
        <p:spPr bwMode="auto">
          <a:xfrm>
            <a:off x="6980824" y="4677742"/>
            <a:ext cx="615730" cy="79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re Comic Cartoon drawing free image">
            <a:extLst>
              <a:ext uri="{FF2B5EF4-FFF2-40B4-BE49-F238E27FC236}">
                <a16:creationId xmlns:a16="http://schemas.microsoft.com/office/drawing/2014/main" id="{DD0E980B-781D-4B81-804E-CCEF95E54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63"/>
          <a:stretch/>
        </p:blipFill>
        <p:spPr bwMode="auto">
          <a:xfrm>
            <a:off x="10449306" y="7717676"/>
            <a:ext cx="881421" cy="92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455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92629E5-AB10-4A72-BC64-B7C5166CF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03AC4C1-C0F7-47BE-BE38-3E10DF156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Tortoise moves one hop each time</a:t>
            </a:r>
          </a:p>
          <a:p>
            <a:r>
              <a:rPr lang="en-US" altLang="zh-CN" dirty="0"/>
              <a:t> Hare moves two hops each time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B3CE0F-2A2B-4B5A-9FE6-0F573C16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08" y="4051055"/>
            <a:ext cx="10274581" cy="4347357"/>
          </a:xfrm>
          <a:prstGeom prst="rect">
            <a:avLst/>
          </a:prstGeom>
        </p:spPr>
      </p:pic>
      <p:pic>
        <p:nvPicPr>
          <p:cNvPr id="2050" name="Picture 2" descr="Cute turtle or tortoise comic animal character Vector Image">
            <a:extLst>
              <a:ext uri="{FF2B5EF4-FFF2-40B4-BE49-F238E27FC236}">
                <a16:creationId xmlns:a16="http://schemas.microsoft.com/office/drawing/2014/main" id="{85887570-7A2D-454E-AE77-B5634444B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9"/>
          <a:stretch/>
        </p:blipFill>
        <p:spPr bwMode="auto">
          <a:xfrm>
            <a:off x="8556405" y="3251651"/>
            <a:ext cx="615730" cy="79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re Comic Cartoon drawing free image">
            <a:extLst>
              <a:ext uri="{FF2B5EF4-FFF2-40B4-BE49-F238E27FC236}">
                <a16:creationId xmlns:a16="http://schemas.microsoft.com/office/drawing/2014/main" id="{DD0E980B-781D-4B81-804E-CCEF95E54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63"/>
          <a:stretch/>
        </p:blipFill>
        <p:spPr bwMode="auto">
          <a:xfrm>
            <a:off x="6722869" y="4415801"/>
            <a:ext cx="881421" cy="92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941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92629E5-AB10-4A72-BC64-B7C5166CF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03AC4C1-C0F7-47BE-BE38-3E10DF156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Tortoise moves one hop each time</a:t>
            </a:r>
          </a:p>
          <a:p>
            <a:r>
              <a:rPr lang="en-US" altLang="zh-CN" dirty="0"/>
              <a:t> Hare moves two hops each time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B3CE0F-2A2B-4B5A-9FE6-0F573C16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08" y="4051055"/>
            <a:ext cx="10274581" cy="4347357"/>
          </a:xfrm>
          <a:prstGeom prst="rect">
            <a:avLst/>
          </a:prstGeom>
        </p:spPr>
      </p:pic>
      <p:pic>
        <p:nvPicPr>
          <p:cNvPr id="2050" name="Picture 2" descr="Cute turtle or tortoise comic animal character Vector Image">
            <a:extLst>
              <a:ext uri="{FF2B5EF4-FFF2-40B4-BE49-F238E27FC236}">
                <a16:creationId xmlns:a16="http://schemas.microsoft.com/office/drawing/2014/main" id="{85887570-7A2D-454E-AE77-B5634444B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9"/>
          <a:stretch/>
        </p:blipFill>
        <p:spPr bwMode="auto">
          <a:xfrm>
            <a:off x="11023957" y="4700624"/>
            <a:ext cx="615730" cy="79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re Comic Cartoon drawing free image">
            <a:extLst>
              <a:ext uri="{FF2B5EF4-FFF2-40B4-BE49-F238E27FC236}">
                <a16:creationId xmlns:a16="http://schemas.microsoft.com/office/drawing/2014/main" id="{DD0E980B-781D-4B81-804E-CCEF95E54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63"/>
          <a:stretch/>
        </p:blipFill>
        <p:spPr bwMode="auto">
          <a:xfrm>
            <a:off x="11567367" y="4559273"/>
            <a:ext cx="881421" cy="92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12BBA9F-2CD8-4B39-B5D9-BF86DE2BBD7B}"/>
              </a:ext>
            </a:extLst>
          </p:cNvPr>
          <p:cNvSpPr txBox="1"/>
          <p:nvPr/>
        </p:nvSpPr>
        <p:spPr>
          <a:xfrm>
            <a:off x="10452498" y="3962372"/>
            <a:ext cx="2552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Ring Exists!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389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92629E5-AB10-4A72-BC64-B7C5166CF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03AC4C1-C0F7-47BE-BE38-3E10DF156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Tortoise moves one hop each time</a:t>
            </a:r>
          </a:p>
          <a:p>
            <a:r>
              <a:rPr lang="en-US" altLang="zh-CN" dirty="0"/>
              <a:t> Hare moves </a:t>
            </a:r>
            <a:r>
              <a:rPr lang="en-US" altLang="zh-CN" dirty="0">
                <a:solidFill>
                  <a:srgbClr val="FF0000"/>
                </a:solidFill>
              </a:rPr>
              <a:t>one</a:t>
            </a:r>
            <a:r>
              <a:rPr lang="en-US" altLang="zh-CN" dirty="0"/>
              <a:t> hops each time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B3CE0F-2A2B-4B5A-9FE6-0F573C16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08" y="4051055"/>
            <a:ext cx="10274581" cy="4347357"/>
          </a:xfrm>
          <a:prstGeom prst="rect">
            <a:avLst/>
          </a:prstGeom>
        </p:spPr>
      </p:pic>
      <p:pic>
        <p:nvPicPr>
          <p:cNvPr id="2050" name="Picture 2" descr="Cute turtle or tortoise comic animal character Vector Image">
            <a:extLst>
              <a:ext uri="{FF2B5EF4-FFF2-40B4-BE49-F238E27FC236}">
                <a16:creationId xmlns:a16="http://schemas.microsoft.com/office/drawing/2014/main" id="{85887570-7A2D-454E-AE77-B5634444B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9"/>
          <a:stretch/>
        </p:blipFill>
        <p:spPr bwMode="auto">
          <a:xfrm>
            <a:off x="11023957" y="4700624"/>
            <a:ext cx="615730" cy="79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re Comic Cartoon drawing free image">
            <a:extLst>
              <a:ext uri="{FF2B5EF4-FFF2-40B4-BE49-F238E27FC236}">
                <a16:creationId xmlns:a16="http://schemas.microsoft.com/office/drawing/2014/main" id="{DD0E980B-781D-4B81-804E-CCEF95E54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63"/>
          <a:stretch/>
        </p:blipFill>
        <p:spPr bwMode="auto">
          <a:xfrm>
            <a:off x="1677779" y="4578030"/>
            <a:ext cx="881421" cy="92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4F9F428-E15B-4D6A-B103-DA89D3B07586}"/>
              </a:ext>
            </a:extLst>
          </p:cNvPr>
          <p:cNvSpPr txBox="1"/>
          <p:nvPr/>
        </p:nvSpPr>
        <p:spPr>
          <a:xfrm>
            <a:off x="576342" y="6442153"/>
            <a:ext cx="30122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FF0000"/>
                </a:solidFill>
              </a:rPr>
              <a:t>Move the hare back to the beginning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578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92629E5-AB10-4A72-BC64-B7C5166CF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03AC4C1-C0F7-47BE-BE38-3E10DF156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Tortoise moves one hop each time</a:t>
            </a:r>
          </a:p>
          <a:p>
            <a:r>
              <a:rPr lang="en-US" altLang="zh-CN" dirty="0"/>
              <a:t> Hare moves </a:t>
            </a:r>
            <a:r>
              <a:rPr lang="en-US" altLang="zh-CN" dirty="0">
                <a:solidFill>
                  <a:srgbClr val="FF0000"/>
                </a:solidFill>
              </a:rPr>
              <a:t>one</a:t>
            </a:r>
            <a:r>
              <a:rPr lang="en-US" altLang="zh-CN" dirty="0"/>
              <a:t> hops each time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B3CE0F-2A2B-4B5A-9FE6-0F573C16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08" y="4051055"/>
            <a:ext cx="10274581" cy="4347357"/>
          </a:xfrm>
          <a:prstGeom prst="rect">
            <a:avLst/>
          </a:prstGeom>
        </p:spPr>
      </p:pic>
      <p:pic>
        <p:nvPicPr>
          <p:cNvPr id="2050" name="Picture 2" descr="Cute turtle or tortoise comic animal character Vector Image">
            <a:extLst>
              <a:ext uri="{FF2B5EF4-FFF2-40B4-BE49-F238E27FC236}">
                <a16:creationId xmlns:a16="http://schemas.microsoft.com/office/drawing/2014/main" id="{85887570-7A2D-454E-AE77-B5634444B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9"/>
          <a:stretch/>
        </p:blipFill>
        <p:spPr bwMode="auto">
          <a:xfrm>
            <a:off x="10390911" y="8195909"/>
            <a:ext cx="615730" cy="79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re Comic Cartoon drawing free image">
            <a:extLst>
              <a:ext uri="{FF2B5EF4-FFF2-40B4-BE49-F238E27FC236}">
                <a16:creationId xmlns:a16="http://schemas.microsoft.com/office/drawing/2014/main" id="{DD0E980B-781D-4B81-804E-CCEF95E54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63"/>
          <a:stretch/>
        </p:blipFill>
        <p:spPr bwMode="auto">
          <a:xfrm>
            <a:off x="3281496" y="4415801"/>
            <a:ext cx="881421" cy="92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380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92629E5-AB10-4A72-BC64-B7C5166CF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03AC4C1-C0F7-47BE-BE38-3E10DF156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Tortoise moves one hop each time</a:t>
            </a:r>
          </a:p>
          <a:p>
            <a:r>
              <a:rPr lang="en-US" altLang="zh-CN" dirty="0"/>
              <a:t> Hare moves </a:t>
            </a:r>
            <a:r>
              <a:rPr lang="en-US" altLang="zh-CN" dirty="0">
                <a:solidFill>
                  <a:srgbClr val="FF0000"/>
                </a:solidFill>
              </a:rPr>
              <a:t>one</a:t>
            </a:r>
            <a:r>
              <a:rPr lang="en-US" altLang="zh-CN" dirty="0"/>
              <a:t> hops each time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B3CE0F-2A2B-4B5A-9FE6-0F573C16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08" y="4051055"/>
            <a:ext cx="10274581" cy="4347357"/>
          </a:xfrm>
          <a:prstGeom prst="rect">
            <a:avLst/>
          </a:prstGeom>
        </p:spPr>
      </p:pic>
      <p:pic>
        <p:nvPicPr>
          <p:cNvPr id="2050" name="Picture 2" descr="Cute turtle or tortoise comic animal character Vector Image">
            <a:extLst>
              <a:ext uri="{FF2B5EF4-FFF2-40B4-BE49-F238E27FC236}">
                <a16:creationId xmlns:a16="http://schemas.microsoft.com/office/drawing/2014/main" id="{85887570-7A2D-454E-AE77-B5634444B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9"/>
          <a:stretch/>
        </p:blipFill>
        <p:spPr bwMode="auto">
          <a:xfrm>
            <a:off x="7732118" y="8398412"/>
            <a:ext cx="615730" cy="79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re Comic Cartoon drawing free image">
            <a:extLst>
              <a:ext uri="{FF2B5EF4-FFF2-40B4-BE49-F238E27FC236}">
                <a16:creationId xmlns:a16="http://schemas.microsoft.com/office/drawing/2014/main" id="{DD0E980B-781D-4B81-804E-CCEF95E54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63"/>
          <a:stretch/>
        </p:blipFill>
        <p:spPr bwMode="auto">
          <a:xfrm>
            <a:off x="4885213" y="4415801"/>
            <a:ext cx="881421" cy="92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894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92629E5-AB10-4A72-BC64-B7C5166CF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03AC4C1-C0F7-47BE-BE38-3E10DF156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Tortoise moves one hop each time</a:t>
            </a:r>
          </a:p>
          <a:p>
            <a:r>
              <a:rPr lang="en-US" altLang="zh-CN" dirty="0"/>
              <a:t> Hare moves </a:t>
            </a:r>
            <a:r>
              <a:rPr lang="en-US" altLang="zh-CN" dirty="0">
                <a:solidFill>
                  <a:srgbClr val="FF0000"/>
                </a:solidFill>
              </a:rPr>
              <a:t>one</a:t>
            </a:r>
            <a:r>
              <a:rPr lang="en-US" altLang="zh-CN" dirty="0"/>
              <a:t> hops each time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B3CE0F-2A2B-4B5A-9FE6-0F573C16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07" y="4112370"/>
            <a:ext cx="10274581" cy="4347357"/>
          </a:xfrm>
          <a:prstGeom prst="rect">
            <a:avLst/>
          </a:prstGeom>
        </p:spPr>
      </p:pic>
      <p:pic>
        <p:nvPicPr>
          <p:cNvPr id="2050" name="Picture 2" descr="Cute turtle or tortoise comic animal character Vector Image">
            <a:extLst>
              <a:ext uri="{FF2B5EF4-FFF2-40B4-BE49-F238E27FC236}">
                <a16:creationId xmlns:a16="http://schemas.microsoft.com/office/drawing/2014/main" id="{85887570-7A2D-454E-AE77-B5634444B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9"/>
          <a:stretch/>
        </p:blipFill>
        <p:spPr bwMode="auto">
          <a:xfrm>
            <a:off x="6983542" y="3720678"/>
            <a:ext cx="615730" cy="79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re Comic Cartoon drawing free image">
            <a:extLst>
              <a:ext uri="{FF2B5EF4-FFF2-40B4-BE49-F238E27FC236}">
                <a16:creationId xmlns:a16="http://schemas.microsoft.com/office/drawing/2014/main" id="{DD0E980B-781D-4B81-804E-CCEF95E54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63"/>
          <a:stretch/>
        </p:blipFill>
        <p:spPr bwMode="auto">
          <a:xfrm>
            <a:off x="6850697" y="4528343"/>
            <a:ext cx="881421" cy="92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804FD7C-1907-4FB5-940B-4BAC443CF16F}"/>
              </a:ext>
            </a:extLst>
          </p:cNvPr>
          <p:cNvSpPr/>
          <p:nvPr/>
        </p:nvSpPr>
        <p:spPr>
          <a:xfrm>
            <a:off x="6502398" y="5450341"/>
            <a:ext cx="1488051" cy="10207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ABC670-4FA8-4666-AF5D-6589E6273DD3}"/>
              </a:ext>
            </a:extLst>
          </p:cNvPr>
          <p:cNvSpPr txBox="1"/>
          <p:nvPr/>
        </p:nvSpPr>
        <p:spPr>
          <a:xfrm>
            <a:off x="5524737" y="6483264"/>
            <a:ext cx="3533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Ring Starts Here!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1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Shape 2215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Algorithmic Techniques </a:t>
            </a:r>
          </a:p>
        </p:txBody>
      </p:sp>
      <p:sp>
        <p:nvSpPr>
          <p:cNvPr id="2216" name="Shape 2216"/>
          <p:cNvSpPr txBox="1">
            <a:spLocks noGrp="1"/>
          </p:cNvSpPr>
          <p:nvPr>
            <p:ph type="body" idx="1"/>
          </p:nvPr>
        </p:nvSpPr>
        <p:spPr>
          <a:xfrm>
            <a:off x="571500" y="2209800"/>
            <a:ext cx="11861800" cy="740156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Brute-force algorithms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Take the most direct or obvious solution approach 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Enumerate all possible candidate solutions </a:t>
            </a:r>
            <a:b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br>
            <a:endParaRPr lang="en-US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Divide-and-conquer algorithms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break problem down into sub-problems that similar to the original problem, but smaller in size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Typically leads to recursive algorithms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E.g., MERGESORT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Greedy algorithms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Often applied to optimization problems involving a sequence of choices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At each step, the locally optimal choice is made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Dynamic programming algorithms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Break problem down into sub-problems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Use the solutions to these sub-problems to solve larger sub-problems (reusing results)</a:t>
            </a:r>
          </a:p>
        </p:txBody>
      </p:sp>
    </p:spTree>
    <p:extLst>
      <p:ext uri="{BB962C8B-B14F-4D97-AF65-F5344CB8AC3E}">
        <p14:creationId xmlns:p14="http://schemas.microsoft.com/office/powerpoint/2010/main" val="2360257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DEFE740-D152-4877-A238-F154F7183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Greedy Algorithm: Change Making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AEC0CF-4E7C-4CB1-AC68-E9D167206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5100" indent="0">
              <a:buNone/>
            </a:pPr>
            <a:r>
              <a:rPr lang="en-US" altLang="zh-CN" sz="3600" dirty="0"/>
              <a:t>Given coins of denominations 1,5,10,25 cents; find out a way to give a customer an amount with the fewest number of coins.</a:t>
            </a:r>
          </a:p>
          <a:p>
            <a:pPr marL="165100" indent="0">
              <a:buNone/>
            </a:pPr>
            <a:endParaRPr lang="en-US" altLang="zh-CN" sz="3600" dirty="0"/>
          </a:p>
          <a:p>
            <a:pPr marL="165100" indent="0">
              <a:buNone/>
            </a:pPr>
            <a:r>
              <a:rPr lang="en-US" altLang="zh-CN" sz="3600" dirty="0"/>
              <a:t>Example: 147 cents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9266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5" name="Shape 64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6" name="Shape 64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Shape 6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Applications - Navigation</a:t>
            </a:r>
          </a:p>
        </p:txBody>
      </p:sp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570230" y="2324100"/>
            <a:ext cx="11861800" cy="635063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Google Maps - determining the fastest route</a:t>
            </a:r>
          </a:p>
        </p:txBody>
      </p:sp>
      <p:pic>
        <p:nvPicPr>
          <p:cNvPr id="651" name="Shape 65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39800" y="2895600"/>
            <a:ext cx="11125200" cy="56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DEFE740-D152-4877-A238-F154F7183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programming : Fibonacci Sequence 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AEC0CF-4E7C-4CB1-AC68-E9D167206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2324100"/>
            <a:ext cx="13335000" cy="7429500"/>
          </a:xfrm>
        </p:spPr>
        <p:txBody>
          <a:bodyPr/>
          <a:lstStyle/>
          <a:p>
            <a:pPr marL="165100" indent="0" algn="l">
              <a:buNone/>
            </a:pPr>
            <a:r>
              <a:rPr lang="en-US" altLang="zh-CN" sz="3600" dirty="0"/>
              <a:t>The Fibonacci Sequence is the series of numbers:</a:t>
            </a:r>
          </a:p>
          <a:p>
            <a:pPr marL="165100" indent="0" algn="ctr">
              <a:buNone/>
            </a:pPr>
            <a:r>
              <a:rPr lang="en-US" altLang="zh-CN" sz="3600" dirty="0"/>
              <a:t>0, 1, 1, 2, 3, 5, 8, 13, 21, 34, ...</a:t>
            </a:r>
          </a:p>
          <a:p>
            <a:pPr marL="165100" indent="0" algn="l">
              <a:buNone/>
            </a:pPr>
            <a:r>
              <a:rPr lang="en-US" altLang="zh-CN" sz="3600" dirty="0"/>
              <a:t>The next number is found by adding up the two numbers before it:</a:t>
            </a:r>
          </a:p>
          <a:p>
            <a:pPr marL="165100" indent="0" algn="l">
              <a:buNone/>
            </a:pPr>
            <a:r>
              <a:rPr lang="en-US" altLang="zh-CN" sz="3600" dirty="0"/>
              <a:t>the 2 is found by adding the two numbers before it (1+1),</a:t>
            </a:r>
          </a:p>
          <a:p>
            <a:pPr marL="165100" indent="0" algn="l">
              <a:buNone/>
            </a:pPr>
            <a:r>
              <a:rPr lang="en-US" altLang="zh-CN" sz="3600" dirty="0"/>
              <a:t>the 3 is found by adding the two numbers before it (1+2),</a:t>
            </a:r>
          </a:p>
          <a:p>
            <a:pPr marL="165100" indent="0" algn="l">
              <a:buNone/>
            </a:pPr>
            <a:r>
              <a:rPr lang="en-US" altLang="zh-CN" sz="3600" dirty="0"/>
              <a:t>the 5 is (2+3),</a:t>
            </a:r>
          </a:p>
          <a:p>
            <a:pPr marL="165100" indent="0" algn="l">
              <a:buNone/>
            </a:pPr>
            <a:r>
              <a:rPr lang="en-US" altLang="zh-CN" sz="3600" dirty="0"/>
              <a:t>and so on!</a:t>
            </a:r>
          </a:p>
        </p:txBody>
      </p:sp>
    </p:spTree>
    <p:extLst>
      <p:ext uri="{BB962C8B-B14F-4D97-AF65-F5344CB8AC3E}">
        <p14:creationId xmlns:p14="http://schemas.microsoft.com/office/powerpoint/2010/main" val="1725935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 / Q&amp;A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Shape 2292"/>
          <p:cNvSpPr txBox="1">
            <a:spLocks noGrp="1"/>
          </p:cNvSpPr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ADDITIONAL MATERIAL</a:t>
            </a:r>
          </a:p>
        </p:txBody>
      </p:sp>
      <p:sp>
        <p:nvSpPr>
          <p:cNvPr id="2293" name="Shape 2293"/>
          <p:cNvSpPr txBox="1">
            <a:spLocks noGrp="1"/>
          </p:cNvSpPr>
          <p:nvPr>
            <p:ph type="body" idx="1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0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4" name="Shape 63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5" name="Shape 63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Shape 63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Shape 637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www.variability.org</a:t>
            </a:r>
          </a:p>
        </p:txBody>
      </p:sp>
      <p:sp>
        <p:nvSpPr>
          <p:cNvPr id="638" name="Shape 63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Shortest-Path Problem</a:t>
            </a:r>
          </a:p>
        </p:txBody>
      </p:sp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Google Maps - determining the fastest route</a:t>
            </a:r>
          </a:p>
        </p:txBody>
      </p:sp>
      <p:pic>
        <p:nvPicPr>
          <p:cNvPr id="640" name="Shape 64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57793" y="3429000"/>
            <a:ext cx="11889213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5" name="Shape 64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6" name="Shape 64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Shape 64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Shape 648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www.variability.org</a:t>
            </a:r>
          </a:p>
        </p:txBody>
      </p:sp>
      <p:sp>
        <p:nvSpPr>
          <p:cNvPr id="649" name="Shape 6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Shortest-Path Problem</a:t>
            </a:r>
          </a:p>
        </p:txBody>
      </p:sp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Google Maps - determining the fastest route</a:t>
            </a:r>
          </a:p>
        </p:txBody>
      </p:sp>
      <p:pic>
        <p:nvPicPr>
          <p:cNvPr id="651" name="Shape 65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39800" y="2895600"/>
            <a:ext cx="11125200" cy="56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1" i="0" u="none" strike="noStrike" cap="none">
                <a:solidFill>
                  <a:srgbClr val="008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Class Activity</a:t>
            </a: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Shortest Path Algorithm</a:t>
            </a:r>
          </a:p>
        </p:txBody>
      </p:sp>
      <p:sp>
        <p:nvSpPr>
          <p:cNvPr id="669" name="Shape 669"/>
          <p:cNvSpPr txBox="1">
            <a:spLocks noGrp="1"/>
          </p:cNvSpPr>
          <p:nvPr>
            <p:ph type="body" idx="1"/>
          </p:nvPr>
        </p:nvSpPr>
        <p:spPr>
          <a:xfrm>
            <a:off x="571500" y="1828800"/>
            <a:ext cx="11861799" cy="79247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4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Can you come up with an algorithm that solves the shortest path problem?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4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Work in groups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4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is the shortest path from </a:t>
            </a:r>
            <a:r>
              <a:rPr lang="en-US" sz="4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</a:t>
            </a:r>
            <a:r>
              <a:rPr lang="en-US" sz="4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to </a:t>
            </a:r>
            <a:r>
              <a:rPr lang="en-US" sz="4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</a:t>
            </a:r>
            <a:r>
              <a:rPr lang="en-US" sz="4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?</a:t>
            </a:r>
          </a:p>
        </p:txBody>
      </p:sp>
      <p:sp>
        <p:nvSpPr>
          <p:cNvPr id="670" name="Shape 670"/>
          <p:cNvSpPr txBox="1"/>
          <p:nvPr/>
        </p:nvSpPr>
        <p:spPr>
          <a:xfrm>
            <a:off x="866987" y="3276600"/>
            <a:ext cx="11162452" cy="6327986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Font typeface="Arial" panose="020B0604020202020204"/>
              <a:buNone/>
            </a:pPr>
            <a:endParaRPr sz="4200" b="0" i="0" u="none" strike="noStrike" cap="none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671" name="Shape 671"/>
          <p:cNvSpPr/>
          <p:nvPr/>
        </p:nvSpPr>
        <p:spPr>
          <a:xfrm>
            <a:off x="426720" y="5521962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672" name="Shape 672"/>
          <p:cNvSpPr/>
          <p:nvPr/>
        </p:nvSpPr>
        <p:spPr>
          <a:xfrm>
            <a:off x="11331789" y="4819792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673" name="Shape 673"/>
          <p:cNvSpPr/>
          <p:nvPr/>
        </p:nvSpPr>
        <p:spPr>
          <a:xfrm>
            <a:off x="11774311" y="9086992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674" name="Shape 674"/>
          <p:cNvSpPr/>
          <p:nvPr/>
        </p:nvSpPr>
        <p:spPr>
          <a:xfrm>
            <a:off x="2953175" y="4819792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675" name="Shape 675"/>
          <p:cNvSpPr/>
          <p:nvPr/>
        </p:nvSpPr>
        <p:spPr>
          <a:xfrm>
            <a:off x="4100125" y="6483775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676" name="Shape 676"/>
          <p:cNvSpPr/>
          <p:nvPr/>
        </p:nvSpPr>
        <p:spPr>
          <a:xfrm>
            <a:off x="3041228" y="9247295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677" name="Shape 677"/>
          <p:cNvSpPr/>
          <p:nvPr/>
        </p:nvSpPr>
        <p:spPr>
          <a:xfrm>
            <a:off x="9990668" y="6980485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678" name="Shape 678"/>
          <p:cNvSpPr/>
          <p:nvPr/>
        </p:nvSpPr>
        <p:spPr>
          <a:xfrm>
            <a:off x="6100516" y="7468164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679" name="Shape 679"/>
          <p:cNvCxnSpPr>
            <a:stCxn id="671" idx="7"/>
            <a:endCxn id="674" idx="2"/>
          </p:cNvCxnSpPr>
          <p:nvPr/>
        </p:nvCxnSpPr>
        <p:spPr>
          <a:xfrm rot="10800000" flipH="1">
            <a:off x="792876" y="5034284"/>
            <a:ext cx="2160300" cy="5505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0" name="Shape 680"/>
          <p:cNvCxnSpPr>
            <a:stCxn id="671" idx="6"/>
            <a:endCxn id="675" idx="1"/>
          </p:cNvCxnSpPr>
          <p:nvPr/>
        </p:nvCxnSpPr>
        <p:spPr>
          <a:xfrm>
            <a:off x="855698" y="5736451"/>
            <a:ext cx="3307200" cy="8100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1" name="Shape 681"/>
          <p:cNvCxnSpPr>
            <a:stCxn id="671" idx="5"/>
            <a:endCxn id="676" idx="0"/>
          </p:cNvCxnSpPr>
          <p:nvPr/>
        </p:nvCxnSpPr>
        <p:spPr>
          <a:xfrm>
            <a:off x="792876" y="5888117"/>
            <a:ext cx="2462700" cy="33591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2" name="Shape 682"/>
          <p:cNvCxnSpPr>
            <a:stCxn id="675" idx="7"/>
            <a:endCxn id="672" idx="2"/>
          </p:cNvCxnSpPr>
          <p:nvPr/>
        </p:nvCxnSpPr>
        <p:spPr>
          <a:xfrm rot="10800000" flipH="1">
            <a:off x="4466280" y="50342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3" name="Shape 683"/>
          <p:cNvCxnSpPr>
            <a:stCxn id="677" idx="7"/>
            <a:endCxn id="672" idx="4"/>
          </p:cNvCxnSpPr>
          <p:nvPr/>
        </p:nvCxnSpPr>
        <p:spPr>
          <a:xfrm rot="10800000" flipH="1">
            <a:off x="10356824" y="52487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4" name="Shape 684"/>
          <p:cNvCxnSpPr>
            <a:stCxn id="675" idx="5"/>
            <a:endCxn id="678" idx="1"/>
          </p:cNvCxnSpPr>
          <p:nvPr/>
        </p:nvCxnSpPr>
        <p:spPr>
          <a:xfrm>
            <a:off x="4466280" y="68499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5" name="Shape 685"/>
          <p:cNvCxnSpPr>
            <a:stCxn id="678" idx="5"/>
            <a:endCxn id="673" idx="2"/>
          </p:cNvCxnSpPr>
          <p:nvPr/>
        </p:nvCxnSpPr>
        <p:spPr>
          <a:xfrm>
            <a:off x="6466671" y="78343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6" name="Shape 686"/>
          <p:cNvCxnSpPr>
            <a:stCxn id="678" idx="6"/>
            <a:endCxn id="677" idx="2"/>
          </p:cNvCxnSpPr>
          <p:nvPr/>
        </p:nvCxnSpPr>
        <p:spPr>
          <a:xfrm rot="10800000" flipH="1">
            <a:off x="6529493" y="71948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7" name="Shape 687"/>
          <p:cNvCxnSpPr>
            <a:stCxn id="677" idx="4"/>
            <a:endCxn id="673" idx="1"/>
          </p:cNvCxnSpPr>
          <p:nvPr/>
        </p:nvCxnSpPr>
        <p:spPr>
          <a:xfrm>
            <a:off x="10205157" y="74094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8" name="Shape 688"/>
          <p:cNvCxnSpPr>
            <a:stCxn id="672" idx="3"/>
            <a:endCxn id="678" idx="7"/>
          </p:cNvCxnSpPr>
          <p:nvPr/>
        </p:nvCxnSpPr>
        <p:spPr>
          <a:xfrm flipH="1">
            <a:off x="6466811" y="51859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9" name="Shape 689"/>
          <p:cNvCxnSpPr>
            <a:stCxn id="675" idx="4"/>
            <a:endCxn id="676" idx="7"/>
          </p:cNvCxnSpPr>
          <p:nvPr/>
        </p:nvCxnSpPr>
        <p:spPr>
          <a:xfrm flipH="1">
            <a:off x="3407413" y="6912752"/>
            <a:ext cx="907200" cy="23973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90" name="Shape 690"/>
          <p:cNvCxnSpPr>
            <a:stCxn id="676" idx="6"/>
            <a:endCxn id="678" idx="2"/>
          </p:cNvCxnSpPr>
          <p:nvPr/>
        </p:nvCxnSpPr>
        <p:spPr>
          <a:xfrm rot="10800000" flipH="1">
            <a:off x="3470206" y="76827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91" name="Shape 691"/>
          <p:cNvCxnSpPr>
            <a:stCxn id="674" idx="6"/>
            <a:endCxn id="672" idx="1"/>
          </p:cNvCxnSpPr>
          <p:nvPr/>
        </p:nvCxnSpPr>
        <p:spPr>
          <a:xfrm rot="10800000" flipH="1">
            <a:off x="3382152" y="48824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92" name="Shape 692"/>
          <p:cNvCxnSpPr>
            <a:stCxn id="676" idx="6"/>
            <a:endCxn id="673" idx="3"/>
          </p:cNvCxnSpPr>
          <p:nvPr/>
        </p:nvCxnSpPr>
        <p:spPr>
          <a:xfrm rot="10800000" flipH="1">
            <a:off x="3470206" y="94530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93" name="Shape 693"/>
          <p:cNvCxnSpPr>
            <a:stCxn id="672" idx="5"/>
            <a:endCxn id="673" idx="0"/>
          </p:cNvCxnSpPr>
          <p:nvPr/>
        </p:nvCxnSpPr>
        <p:spPr>
          <a:xfrm>
            <a:off x="11697944" y="51859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94" name="Shape 694"/>
          <p:cNvSpPr txBox="1"/>
          <p:nvPr/>
        </p:nvSpPr>
        <p:spPr>
          <a:xfrm>
            <a:off x="6911060" y="4819792"/>
            <a:ext cx="571217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6818489" y="5815471"/>
            <a:ext cx="462844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8520853" y="6307667"/>
            <a:ext cx="462844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1718169" y="5144912"/>
            <a:ext cx="462843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2508391" y="6079632"/>
            <a:ext cx="462843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1840090" y="7522350"/>
            <a:ext cx="462843" cy="7468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700" name="Shape 700"/>
          <p:cNvSpPr txBox="1"/>
          <p:nvPr/>
        </p:nvSpPr>
        <p:spPr>
          <a:xfrm>
            <a:off x="3668889" y="7775221"/>
            <a:ext cx="462843" cy="4390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5003235" y="7077570"/>
            <a:ext cx="593796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702" name="Shape 702"/>
          <p:cNvSpPr txBox="1"/>
          <p:nvPr/>
        </p:nvSpPr>
        <p:spPr>
          <a:xfrm>
            <a:off x="4497494" y="8429978"/>
            <a:ext cx="571217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6563360" y="9382760"/>
            <a:ext cx="566701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8588588" y="8389338"/>
            <a:ext cx="462844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8453120" y="7264964"/>
            <a:ext cx="462844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10582207" y="6262512"/>
            <a:ext cx="462843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11627557" y="7054992"/>
            <a:ext cx="462844" cy="4390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708" name="Shape 708"/>
          <p:cNvSpPr txBox="1"/>
          <p:nvPr/>
        </p:nvSpPr>
        <p:spPr>
          <a:xfrm>
            <a:off x="10717671" y="8091311"/>
            <a:ext cx="462843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2311400" y="44958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36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715" name="Shape 715"/>
          <p:cNvSpPr txBox="1">
            <a:spLocks noGrp="1"/>
          </p:cNvSpPr>
          <p:nvPr>
            <p:ph type="title"/>
          </p:nvPr>
        </p:nvSpPr>
        <p:spPr>
          <a:xfrm>
            <a:off x="1016000" y="216745"/>
            <a:ext cx="11988799" cy="1383453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8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</a:t>
            </a: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Shortest Path Algorithm</a:t>
            </a:r>
          </a:p>
        </p:txBody>
      </p:sp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866987" y="2667000"/>
            <a:ext cx="11162452" cy="6327986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Find shortest path from s to t.</a:t>
            </a:r>
          </a:p>
        </p:txBody>
      </p:sp>
      <p:sp>
        <p:nvSpPr>
          <p:cNvPr id="717" name="Shape 717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718" name="Shape 718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719" name="Shape 719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720" name="Shape 720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721" name="Shape 721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722" name="Shape 722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723" name="Shape 723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724" name="Shape 724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725" name="Shape 725"/>
          <p:cNvCxnSpPr>
            <a:stCxn id="717" idx="7"/>
            <a:endCxn id="720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26" name="Shape 726"/>
          <p:cNvCxnSpPr>
            <a:stCxn id="717" idx="6"/>
            <a:endCxn id="721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27" name="Shape 727"/>
          <p:cNvCxnSpPr>
            <a:stCxn id="717" idx="5"/>
            <a:endCxn id="722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28" name="Shape 728"/>
          <p:cNvCxnSpPr>
            <a:stCxn id="721" idx="7"/>
            <a:endCxn id="718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29" name="Shape 729"/>
          <p:cNvCxnSpPr>
            <a:stCxn id="723" idx="7"/>
            <a:endCxn id="718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0" name="Shape 730"/>
          <p:cNvCxnSpPr>
            <a:stCxn id="721" idx="5"/>
            <a:endCxn id="724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1" name="Shape 731"/>
          <p:cNvCxnSpPr>
            <a:stCxn id="724" idx="5"/>
            <a:endCxn id="719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2" name="Shape 732"/>
          <p:cNvCxnSpPr>
            <a:stCxn id="724" idx="6"/>
            <a:endCxn id="723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3" name="Shape 733"/>
          <p:cNvCxnSpPr>
            <a:stCxn id="723" idx="4"/>
            <a:endCxn id="719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4" name="Shape 734"/>
          <p:cNvCxnSpPr>
            <a:stCxn id="718" idx="3"/>
            <a:endCxn id="724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5" name="Shape 735"/>
          <p:cNvCxnSpPr>
            <a:stCxn id="721" idx="4"/>
            <a:endCxn id="722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6" name="Shape 736"/>
          <p:cNvCxnSpPr>
            <a:stCxn id="722" idx="6"/>
            <a:endCxn id="724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7" name="Shape 737"/>
          <p:cNvCxnSpPr>
            <a:stCxn id="720" idx="6"/>
            <a:endCxn id="718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8" name="Shape 738"/>
          <p:cNvCxnSpPr>
            <a:stCxn id="722" idx="6"/>
            <a:endCxn id="719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9" name="Shape 739"/>
          <p:cNvCxnSpPr>
            <a:stCxn id="718" idx="5"/>
            <a:endCxn id="719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40" name="Shape 740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741" name="Shape 741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742" name="Shape 742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743" name="Shape 743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744" name="Shape 744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745" name="Shape 745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746" name="Shape 746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747" name="Shape 747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749" name="Shape 749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750" name="Shape 750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751" name="Shape 751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752" name="Shape 752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753" name="Shape 753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754" name="Shape 754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755" name="Shape 755"/>
          <p:cNvSpPr txBox="1"/>
          <p:nvPr/>
        </p:nvSpPr>
        <p:spPr>
          <a:xfrm>
            <a:off x="2387600" y="90678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37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761" name="Shape 761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762" name="Shape 762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763" name="Shape 763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764" name="Shape 764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765" name="Shape 765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766" name="Shape 766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767" name="Shape 767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768" name="Shape 768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769" name="Shape 769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770" name="Shape 770"/>
          <p:cNvCxnSpPr>
            <a:stCxn id="762" idx="7"/>
            <a:endCxn id="765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1" name="Shape 771"/>
          <p:cNvCxnSpPr>
            <a:stCxn id="762" idx="6"/>
            <a:endCxn id="766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2" name="Shape 772"/>
          <p:cNvCxnSpPr>
            <a:stCxn id="762" idx="5"/>
            <a:endCxn id="767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3" name="Shape 773"/>
          <p:cNvCxnSpPr>
            <a:stCxn id="766" idx="7"/>
            <a:endCxn id="763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4" name="Shape 774"/>
          <p:cNvCxnSpPr>
            <a:stCxn id="768" idx="7"/>
            <a:endCxn id="763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5" name="Shape 775"/>
          <p:cNvCxnSpPr>
            <a:stCxn id="766" idx="5"/>
            <a:endCxn id="769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6" name="Shape 776"/>
          <p:cNvCxnSpPr>
            <a:stCxn id="769" idx="5"/>
            <a:endCxn id="764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7" name="Shape 777"/>
          <p:cNvCxnSpPr>
            <a:stCxn id="769" idx="6"/>
            <a:endCxn id="768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8" name="Shape 778"/>
          <p:cNvCxnSpPr>
            <a:stCxn id="768" idx="4"/>
            <a:endCxn id="764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9" name="Shape 779"/>
          <p:cNvCxnSpPr>
            <a:stCxn id="763" idx="3"/>
            <a:endCxn id="769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80" name="Shape 780"/>
          <p:cNvCxnSpPr>
            <a:stCxn id="766" idx="4"/>
            <a:endCxn id="767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81" name="Shape 781"/>
          <p:cNvCxnSpPr>
            <a:stCxn id="767" idx="6"/>
            <a:endCxn id="769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82" name="Shape 782"/>
          <p:cNvCxnSpPr>
            <a:stCxn id="765" idx="6"/>
            <a:endCxn id="763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83" name="Shape 783"/>
          <p:cNvCxnSpPr>
            <a:stCxn id="767" idx="6"/>
            <a:endCxn id="764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84" name="Shape 784"/>
          <p:cNvCxnSpPr>
            <a:stCxn id="763" idx="5"/>
            <a:endCxn id="764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85" name="Shape 785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786" name="Shape 786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787" name="Shape 787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789" name="Shape 789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790" name="Shape 790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791" name="Shape 791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792" name="Shape 792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793" name="Shape 793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794" name="Shape 794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795" name="Shape 795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796" name="Shape 796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797" name="Shape 797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798" name="Shape 798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2616200" y="8901247"/>
            <a:ext cx="765387" cy="623751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2704819" y="3558258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02" name="Shape 802"/>
          <p:cNvSpPr txBox="1"/>
          <p:nvPr/>
        </p:nvSpPr>
        <p:spPr>
          <a:xfrm>
            <a:off x="11115040" y="3567248"/>
            <a:ext cx="765385" cy="623751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03" name="Shape 803"/>
          <p:cNvSpPr txBox="1"/>
          <p:nvPr/>
        </p:nvSpPr>
        <p:spPr>
          <a:xfrm>
            <a:off x="11562081" y="87630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04" name="Shape 804"/>
          <p:cNvSpPr txBox="1"/>
          <p:nvPr/>
        </p:nvSpPr>
        <p:spPr>
          <a:xfrm>
            <a:off x="5863450" y="61722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05" name="Shape 805"/>
          <p:cNvSpPr txBox="1"/>
          <p:nvPr/>
        </p:nvSpPr>
        <p:spPr>
          <a:xfrm>
            <a:off x="3869832" y="51816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9550400" y="57150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241583" y="4191000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119665" y="8839200"/>
            <a:ext cx="2208106" cy="623751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</a:t>
            </a:r>
            <a:r>
              <a:rPr lang="en-US" sz="24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distance label</a:t>
            </a:r>
          </a:p>
        </p:txBody>
      </p:sp>
      <p:sp>
        <p:nvSpPr>
          <p:cNvPr id="809" name="Shape 809"/>
          <p:cNvSpPr/>
          <p:nvPr/>
        </p:nvSpPr>
        <p:spPr>
          <a:xfrm>
            <a:off x="2422599" y="9139486"/>
            <a:ext cx="392853" cy="1964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810" name="Shape 810"/>
          <p:cNvSpPr txBox="1"/>
          <p:nvPr/>
        </p:nvSpPr>
        <p:spPr>
          <a:xfrm>
            <a:off x="3973691" y="1442719"/>
            <a:ext cx="4791003" cy="171537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s,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 }</a:t>
            </a: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811" name="Shape 811"/>
          <p:cNvSpPr txBox="1"/>
          <p:nvPr/>
        </p:nvSpPr>
        <p:spPr>
          <a:xfrm>
            <a:off x="3378200" y="9384267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38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817" name="Shape 817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818" name="Shape 818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819" name="Shape 819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820" name="Shape 820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821" name="Shape 821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822" name="Shape 822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823" name="Shape 823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824" name="Shape 824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825" name="Shape 825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826" name="Shape 826"/>
          <p:cNvCxnSpPr>
            <a:stCxn id="818" idx="7"/>
            <a:endCxn id="821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27" name="Shape 827"/>
          <p:cNvCxnSpPr>
            <a:stCxn id="818" idx="6"/>
            <a:endCxn id="822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28" name="Shape 828"/>
          <p:cNvCxnSpPr>
            <a:stCxn id="818" idx="5"/>
            <a:endCxn id="823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29" name="Shape 829"/>
          <p:cNvCxnSpPr>
            <a:stCxn id="822" idx="7"/>
            <a:endCxn id="819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0" name="Shape 830"/>
          <p:cNvCxnSpPr>
            <a:stCxn id="824" idx="7"/>
            <a:endCxn id="819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1" name="Shape 831"/>
          <p:cNvCxnSpPr>
            <a:stCxn id="822" idx="5"/>
            <a:endCxn id="825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2" name="Shape 832"/>
          <p:cNvCxnSpPr>
            <a:stCxn id="825" idx="5"/>
            <a:endCxn id="820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3" name="Shape 833"/>
          <p:cNvCxnSpPr>
            <a:stCxn id="825" idx="6"/>
            <a:endCxn id="824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4" name="Shape 834"/>
          <p:cNvCxnSpPr>
            <a:stCxn id="824" idx="4"/>
            <a:endCxn id="820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5" name="Shape 835"/>
          <p:cNvCxnSpPr>
            <a:stCxn id="819" idx="3"/>
            <a:endCxn id="825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6" name="Shape 836"/>
          <p:cNvCxnSpPr>
            <a:stCxn id="822" idx="4"/>
            <a:endCxn id="823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7" name="Shape 837"/>
          <p:cNvCxnSpPr>
            <a:stCxn id="823" idx="6"/>
            <a:endCxn id="825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8" name="Shape 838"/>
          <p:cNvCxnSpPr>
            <a:stCxn id="821" idx="6"/>
            <a:endCxn id="819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9" name="Shape 839"/>
          <p:cNvCxnSpPr>
            <a:stCxn id="823" idx="6"/>
            <a:endCxn id="820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40" name="Shape 840"/>
          <p:cNvCxnSpPr>
            <a:stCxn id="819" idx="5"/>
            <a:endCxn id="820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841" name="Shape 841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843" name="Shape 843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844" name="Shape 844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846" name="Shape 846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847" name="Shape 847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848" name="Shape 848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849" name="Shape 849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850" name="Shape 850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851" name="Shape 851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852" name="Shape 852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853" name="Shape 853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854" name="Shape 854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855" name="Shape 855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856" name="Shape 856"/>
          <p:cNvSpPr txBox="1"/>
          <p:nvPr/>
        </p:nvSpPr>
        <p:spPr>
          <a:xfrm>
            <a:off x="2768600" y="88392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57" name="Shape 857"/>
          <p:cNvSpPr txBox="1"/>
          <p:nvPr/>
        </p:nvSpPr>
        <p:spPr>
          <a:xfrm>
            <a:off x="2692400" y="3291737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58" name="Shape 858"/>
          <p:cNvSpPr txBox="1"/>
          <p:nvPr/>
        </p:nvSpPr>
        <p:spPr>
          <a:xfrm>
            <a:off x="11115040" y="3366348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59" name="Shape 859"/>
          <p:cNvSpPr txBox="1"/>
          <p:nvPr/>
        </p:nvSpPr>
        <p:spPr>
          <a:xfrm>
            <a:off x="11562081" y="86868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5816600" y="60960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61" name="Shape 861"/>
          <p:cNvSpPr txBox="1"/>
          <p:nvPr/>
        </p:nvSpPr>
        <p:spPr>
          <a:xfrm>
            <a:off x="3832012" y="5120537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62" name="Shape 862"/>
          <p:cNvSpPr txBox="1"/>
          <p:nvPr/>
        </p:nvSpPr>
        <p:spPr>
          <a:xfrm>
            <a:off x="9623213" y="56388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63" name="Shape 863"/>
          <p:cNvSpPr txBox="1"/>
          <p:nvPr/>
        </p:nvSpPr>
        <p:spPr>
          <a:xfrm>
            <a:off x="177800" y="4191000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864" name="Shape 864"/>
          <p:cNvSpPr txBox="1"/>
          <p:nvPr/>
        </p:nvSpPr>
        <p:spPr>
          <a:xfrm>
            <a:off x="119665" y="8839200"/>
            <a:ext cx="2208106" cy="50064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distance label</a:t>
            </a:r>
          </a:p>
        </p:txBody>
      </p:sp>
      <p:sp>
        <p:nvSpPr>
          <p:cNvPr id="865" name="Shape 865"/>
          <p:cNvSpPr/>
          <p:nvPr/>
        </p:nvSpPr>
        <p:spPr>
          <a:xfrm>
            <a:off x="2422599" y="9139486"/>
            <a:ext cx="392853" cy="1964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866" name="Shape 866"/>
          <p:cNvSpPr txBox="1"/>
          <p:nvPr/>
        </p:nvSpPr>
        <p:spPr>
          <a:xfrm>
            <a:off x="3973691" y="1442720"/>
            <a:ext cx="4791003" cy="159552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s,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 }</a:t>
            </a: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867" name="Shape 867"/>
          <p:cNvSpPr/>
          <p:nvPr/>
        </p:nvSpPr>
        <p:spPr>
          <a:xfrm>
            <a:off x="535095" y="3793067"/>
            <a:ext cx="248355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868" name="Shape 868"/>
          <p:cNvSpPr txBox="1"/>
          <p:nvPr/>
        </p:nvSpPr>
        <p:spPr>
          <a:xfrm>
            <a:off x="171591" y="3242168"/>
            <a:ext cx="1562381" cy="686218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A5002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dmin</a:t>
            </a:r>
          </a:p>
        </p:txBody>
      </p:sp>
      <p:sp>
        <p:nvSpPr>
          <p:cNvPr id="869" name="Shape 869"/>
          <p:cNvSpPr txBox="1"/>
          <p:nvPr/>
        </p:nvSpPr>
        <p:spPr>
          <a:xfrm>
            <a:off x="3378200" y="9384267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39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875" name="Shape 875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876" name="Shape 876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877" name="Shape 877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878" name="Shape 878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879" name="Shape 879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880" name="Shape 880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881" name="Shape 881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882" name="Shape 882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883" name="Shape 883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884" name="Shape 884"/>
          <p:cNvCxnSpPr>
            <a:stCxn id="876" idx="7"/>
            <a:endCxn id="879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85" name="Shape 885"/>
          <p:cNvCxnSpPr>
            <a:stCxn id="876" idx="6"/>
            <a:endCxn id="880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86" name="Shape 886"/>
          <p:cNvCxnSpPr>
            <a:stCxn id="876" idx="5"/>
            <a:endCxn id="881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87" name="Shape 887"/>
          <p:cNvCxnSpPr>
            <a:stCxn id="880" idx="7"/>
            <a:endCxn id="877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88" name="Shape 888"/>
          <p:cNvCxnSpPr>
            <a:stCxn id="882" idx="7"/>
            <a:endCxn id="877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89" name="Shape 889"/>
          <p:cNvCxnSpPr>
            <a:stCxn id="880" idx="5"/>
            <a:endCxn id="883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0" name="Shape 890"/>
          <p:cNvCxnSpPr>
            <a:stCxn id="883" idx="5"/>
            <a:endCxn id="878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1" name="Shape 891"/>
          <p:cNvCxnSpPr>
            <a:stCxn id="883" idx="6"/>
            <a:endCxn id="882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2" name="Shape 892"/>
          <p:cNvCxnSpPr>
            <a:stCxn id="882" idx="4"/>
            <a:endCxn id="878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3" name="Shape 893"/>
          <p:cNvCxnSpPr>
            <a:stCxn id="877" idx="3"/>
            <a:endCxn id="883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4" name="Shape 894"/>
          <p:cNvCxnSpPr>
            <a:stCxn id="880" idx="4"/>
            <a:endCxn id="881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5" name="Shape 895"/>
          <p:cNvCxnSpPr>
            <a:stCxn id="881" idx="6"/>
            <a:endCxn id="883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6" name="Shape 896"/>
          <p:cNvCxnSpPr>
            <a:stCxn id="879" idx="6"/>
            <a:endCxn id="877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7" name="Shape 897"/>
          <p:cNvCxnSpPr>
            <a:stCxn id="881" idx="6"/>
            <a:endCxn id="878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8" name="Shape 898"/>
          <p:cNvCxnSpPr>
            <a:stCxn id="877" idx="5"/>
            <a:endCxn id="878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899" name="Shape 899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900" name="Shape 900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901" name="Shape 901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902" name="Shape 902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903" name="Shape 903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904" name="Shape 904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909" name="Shape 909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910" name="Shape 910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911" name="Shape 911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912" name="Shape 912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913" name="Shape 913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914" name="Shape 914"/>
          <p:cNvSpPr/>
          <p:nvPr/>
        </p:nvSpPr>
        <p:spPr>
          <a:xfrm>
            <a:off x="142240" y="4364285"/>
            <a:ext cx="1460781" cy="130048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6336" y="101875"/>
                </a:moveTo>
                <a:cubicBezTo>
                  <a:pt x="16136" y="97916"/>
                  <a:pt x="20587" y="99583"/>
                  <a:pt x="13168" y="96875"/>
                </a:cubicBezTo>
                <a:cubicBezTo>
                  <a:pt x="11684" y="96250"/>
                  <a:pt x="8717" y="95208"/>
                  <a:pt x="8717" y="95208"/>
                </a:cubicBezTo>
                <a:cubicBezTo>
                  <a:pt x="4451" y="90416"/>
                  <a:pt x="1854" y="86875"/>
                  <a:pt x="0" y="80416"/>
                </a:cubicBezTo>
                <a:cubicBezTo>
                  <a:pt x="556" y="67916"/>
                  <a:pt x="556" y="55208"/>
                  <a:pt x="1483" y="42708"/>
                </a:cubicBezTo>
                <a:cubicBezTo>
                  <a:pt x="1854" y="36250"/>
                  <a:pt x="7047" y="32500"/>
                  <a:pt x="10200" y="27916"/>
                </a:cubicBezTo>
                <a:cubicBezTo>
                  <a:pt x="14466" y="21666"/>
                  <a:pt x="18176" y="14791"/>
                  <a:pt x="21885" y="8125"/>
                </a:cubicBezTo>
                <a:cubicBezTo>
                  <a:pt x="22998" y="6250"/>
                  <a:pt x="25780" y="7083"/>
                  <a:pt x="27820" y="6458"/>
                </a:cubicBezTo>
                <a:cubicBezTo>
                  <a:pt x="45811" y="208"/>
                  <a:pt x="27820" y="3750"/>
                  <a:pt x="58608" y="1666"/>
                </a:cubicBezTo>
                <a:cubicBezTo>
                  <a:pt x="70293" y="2083"/>
                  <a:pt x="82349" y="0"/>
                  <a:pt x="93663" y="3125"/>
                </a:cubicBezTo>
                <a:cubicBezTo>
                  <a:pt x="98856" y="4583"/>
                  <a:pt x="98299" y="16875"/>
                  <a:pt x="106831" y="19583"/>
                </a:cubicBezTo>
                <a:cubicBezTo>
                  <a:pt x="109799" y="24583"/>
                  <a:pt x="113879" y="28750"/>
                  <a:pt x="115548" y="34375"/>
                </a:cubicBezTo>
                <a:cubicBezTo>
                  <a:pt x="116476" y="37708"/>
                  <a:pt x="118516" y="44375"/>
                  <a:pt x="118516" y="44375"/>
                </a:cubicBezTo>
                <a:cubicBezTo>
                  <a:pt x="119072" y="51458"/>
                  <a:pt x="120000" y="58541"/>
                  <a:pt x="120000" y="65625"/>
                </a:cubicBezTo>
                <a:cubicBezTo>
                  <a:pt x="120000" y="75000"/>
                  <a:pt x="119443" y="84166"/>
                  <a:pt x="118516" y="93541"/>
                </a:cubicBezTo>
                <a:cubicBezTo>
                  <a:pt x="117403" y="105833"/>
                  <a:pt x="95703" y="116250"/>
                  <a:pt x="86429" y="120000"/>
                </a:cubicBezTo>
                <a:cubicBezTo>
                  <a:pt x="75672" y="119375"/>
                  <a:pt x="64914" y="119791"/>
                  <a:pt x="54157" y="118333"/>
                </a:cubicBezTo>
                <a:cubicBezTo>
                  <a:pt x="52302" y="118125"/>
                  <a:pt x="51375" y="115833"/>
                  <a:pt x="49706" y="115000"/>
                </a:cubicBezTo>
                <a:cubicBezTo>
                  <a:pt x="44327" y="112291"/>
                  <a:pt x="36537" y="108333"/>
                  <a:pt x="30788" y="106875"/>
                </a:cubicBezTo>
                <a:cubicBezTo>
                  <a:pt x="27635" y="101458"/>
                  <a:pt x="29675" y="101875"/>
                  <a:pt x="26336" y="101875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915" name="Shape 915"/>
          <p:cNvSpPr txBox="1"/>
          <p:nvPr/>
        </p:nvSpPr>
        <p:spPr>
          <a:xfrm>
            <a:off x="3454400" y="8514293"/>
            <a:ext cx="765387" cy="1239306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916" name="Shape 916"/>
          <p:cNvSpPr txBox="1"/>
          <p:nvPr/>
        </p:nvSpPr>
        <p:spPr>
          <a:xfrm>
            <a:off x="3072835" y="3576319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917" name="Shape 917"/>
          <p:cNvSpPr txBox="1"/>
          <p:nvPr/>
        </p:nvSpPr>
        <p:spPr>
          <a:xfrm>
            <a:off x="11115040" y="3366348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18" name="Shape 918"/>
          <p:cNvSpPr txBox="1"/>
          <p:nvPr/>
        </p:nvSpPr>
        <p:spPr>
          <a:xfrm>
            <a:off x="11562081" y="86868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19" name="Shape 919"/>
          <p:cNvSpPr txBox="1"/>
          <p:nvPr/>
        </p:nvSpPr>
        <p:spPr>
          <a:xfrm>
            <a:off x="5863450" y="60960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20" name="Shape 920"/>
          <p:cNvSpPr txBox="1"/>
          <p:nvPr/>
        </p:nvSpPr>
        <p:spPr>
          <a:xfrm>
            <a:off x="4303326" y="5029200"/>
            <a:ext cx="765387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921" name="Shape 921"/>
          <p:cNvSpPr txBox="1"/>
          <p:nvPr/>
        </p:nvSpPr>
        <p:spPr>
          <a:xfrm>
            <a:off x="9572979" y="56388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22" name="Shape 922"/>
          <p:cNvSpPr txBox="1"/>
          <p:nvPr/>
        </p:nvSpPr>
        <p:spPr>
          <a:xfrm>
            <a:off x="177800" y="3657600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923" name="Shape 923"/>
          <p:cNvSpPr txBox="1"/>
          <p:nvPr/>
        </p:nvSpPr>
        <p:spPr>
          <a:xfrm>
            <a:off x="119665" y="8988214"/>
            <a:ext cx="249653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</a:t>
            </a:r>
            <a:r>
              <a:rPr lang="en-US" sz="24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distance label</a:t>
            </a:r>
          </a:p>
        </p:txBody>
      </p:sp>
      <p:sp>
        <p:nvSpPr>
          <p:cNvPr id="924" name="Shape 924"/>
          <p:cNvSpPr/>
          <p:nvPr/>
        </p:nvSpPr>
        <p:spPr>
          <a:xfrm>
            <a:off x="2422599" y="9139486"/>
            <a:ext cx="392853" cy="1964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925" name="Shape 925"/>
          <p:cNvSpPr txBox="1"/>
          <p:nvPr/>
        </p:nvSpPr>
        <p:spPr>
          <a:xfrm>
            <a:off x="3973691" y="1442720"/>
            <a:ext cx="4791003" cy="150129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 }</a:t>
            </a:r>
          </a:p>
        </p:txBody>
      </p:sp>
      <p:sp>
        <p:nvSpPr>
          <p:cNvPr id="926" name="Shape 926"/>
          <p:cNvSpPr/>
          <p:nvPr/>
        </p:nvSpPr>
        <p:spPr>
          <a:xfrm rot="-3296093">
            <a:off x="2598703" y="3276038"/>
            <a:ext cx="248356" cy="447039"/>
          </a:xfrm>
          <a:prstGeom prst="downArrow">
            <a:avLst>
              <a:gd name="adj1" fmla="val 50000"/>
              <a:gd name="adj2" fmla="val 45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927" name="Shape 927"/>
          <p:cNvSpPr txBox="1"/>
          <p:nvPr/>
        </p:nvSpPr>
        <p:spPr>
          <a:xfrm>
            <a:off x="1743006" y="2815448"/>
            <a:ext cx="2350346" cy="993995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decrease key</a:t>
            </a:r>
          </a:p>
        </p:txBody>
      </p:sp>
      <p:sp>
        <p:nvSpPr>
          <p:cNvPr id="928" name="Shape 928"/>
          <p:cNvSpPr txBox="1"/>
          <p:nvPr/>
        </p:nvSpPr>
        <p:spPr>
          <a:xfrm>
            <a:off x="2704819" y="3558258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29" name="Shape 929"/>
          <p:cNvSpPr txBox="1"/>
          <p:nvPr/>
        </p:nvSpPr>
        <p:spPr>
          <a:xfrm>
            <a:off x="3032199" y="3635023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2844801" y="9010792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3869832" y="5321585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32" name="Shape 932"/>
          <p:cNvSpPr txBox="1"/>
          <p:nvPr/>
        </p:nvSpPr>
        <p:spPr>
          <a:xfrm>
            <a:off x="4194953" y="5384801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933" name="Shape 933"/>
          <p:cNvSpPr txBox="1"/>
          <p:nvPr/>
        </p:nvSpPr>
        <p:spPr>
          <a:xfrm>
            <a:off x="3147344" y="9110135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934" name="Shape 934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Shape 64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26185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8C0FF8F8-A63E-4217-A967-012A1A46A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ACCBEFA-CA38-4F5C-A4C8-CF9280B93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1" y="2324100"/>
            <a:ext cx="11328400" cy="74295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06D312-9371-406D-9CF6-5907A14A2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006082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39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40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940" name="Shape 940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941" name="Shape 941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942" name="Shape 942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943" name="Shape 943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944" name="Shape 944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945" name="Shape 945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946" name="Shape 946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947" name="Shape 947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948" name="Shape 948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949" name="Shape 949"/>
          <p:cNvCxnSpPr>
            <a:stCxn id="941" idx="7"/>
            <a:endCxn id="944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0" name="Shape 950"/>
          <p:cNvCxnSpPr>
            <a:stCxn id="941" idx="6"/>
            <a:endCxn id="945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1" name="Shape 951"/>
          <p:cNvCxnSpPr>
            <a:stCxn id="941" idx="5"/>
            <a:endCxn id="946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2" name="Shape 952"/>
          <p:cNvCxnSpPr>
            <a:stCxn id="945" idx="7"/>
            <a:endCxn id="942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3" name="Shape 953"/>
          <p:cNvCxnSpPr>
            <a:stCxn id="947" idx="7"/>
            <a:endCxn id="942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4" name="Shape 954"/>
          <p:cNvCxnSpPr>
            <a:stCxn id="945" idx="5"/>
            <a:endCxn id="948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5" name="Shape 955"/>
          <p:cNvCxnSpPr>
            <a:stCxn id="948" idx="5"/>
            <a:endCxn id="943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6" name="Shape 956"/>
          <p:cNvCxnSpPr>
            <a:stCxn id="948" idx="6"/>
            <a:endCxn id="947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7" name="Shape 957"/>
          <p:cNvCxnSpPr>
            <a:stCxn id="947" idx="4"/>
            <a:endCxn id="943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8" name="Shape 958"/>
          <p:cNvCxnSpPr>
            <a:stCxn id="942" idx="3"/>
            <a:endCxn id="948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9" name="Shape 959"/>
          <p:cNvCxnSpPr>
            <a:stCxn id="945" idx="4"/>
            <a:endCxn id="946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60" name="Shape 960"/>
          <p:cNvCxnSpPr>
            <a:stCxn id="946" idx="6"/>
            <a:endCxn id="948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61" name="Shape 961"/>
          <p:cNvCxnSpPr>
            <a:stCxn id="944" idx="6"/>
            <a:endCxn id="942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62" name="Shape 962"/>
          <p:cNvCxnSpPr>
            <a:stCxn id="946" idx="6"/>
            <a:endCxn id="943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63" name="Shape 963"/>
          <p:cNvCxnSpPr>
            <a:stCxn id="942" idx="5"/>
            <a:endCxn id="943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964" name="Shape 964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965" name="Shape 965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966" name="Shape 966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967" name="Shape 967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969" name="Shape 969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970" name="Shape 970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971" name="Shape 971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972" name="Shape 972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973" name="Shape 973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974" name="Shape 974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975" name="Shape 975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976" name="Shape 976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977" name="Shape 977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978" name="Shape 978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979" name="Shape 979"/>
          <p:cNvSpPr/>
          <p:nvPr/>
        </p:nvSpPr>
        <p:spPr>
          <a:xfrm>
            <a:off x="142240" y="4364285"/>
            <a:ext cx="1460781" cy="130048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6336" y="101875"/>
                </a:moveTo>
                <a:cubicBezTo>
                  <a:pt x="16136" y="97916"/>
                  <a:pt x="20587" y="99583"/>
                  <a:pt x="13168" y="96875"/>
                </a:cubicBezTo>
                <a:cubicBezTo>
                  <a:pt x="11684" y="96250"/>
                  <a:pt x="8717" y="95208"/>
                  <a:pt x="8717" y="95208"/>
                </a:cubicBezTo>
                <a:cubicBezTo>
                  <a:pt x="4451" y="90416"/>
                  <a:pt x="1854" y="86875"/>
                  <a:pt x="0" y="80416"/>
                </a:cubicBezTo>
                <a:cubicBezTo>
                  <a:pt x="556" y="67916"/>
                  <a:pt x="556" y="55208"/>
                  <a:pt x="1483" y="42708"/>
                </a:cubicBezTo>
                <a:cubicBezTo>
                  <a:pt x="1854" y="36250"/>
                  <a:pt x="7047" y="32500"/>
                  <a:pt x="10200" y="27916"/>
                </a:cubicBezTo>
                <a:cubicBezTo>
                  <a:pt x="14466" y="21666"/>
                  <a:pt x="18176" y="14791"/>
                  <a:pt x="21885" y="8125"/>
                </a:cubicBezTo>
                <a:cubicBezTo>
                  <a:pt x="22998" y="6250"/>
                  <a:pt x="25780" y="7083"/>
                  <a:pt x="27820" y="6458"/>
                </a:cubicBezTo>
                <a:cubicBezTo>
                  <a:pt x="45811" y="208"/>
                  <a:pt x="27820" y="3750"/>
                  <a:pt x="58608" y="1666"/>
                </a:cubicBezTo>
                <a:cubicBezTo>
                  <a:pt x="70293" y="2083"/>
                  <a:pt x="82349" y="0"/>
                  <a:pt x="93663" y="3125"/>
                </a:cubicBezTo>
                <a:cubicBezTo>
                  <a:pt x="98856" y="4583"/>
                  <a:pt x="98299" y="16875"/>
                  <a:pt x="106831" y="19583"/>
                </a:cubicBezTo>
                <a:cubicBezTo>
                  <a:pt x="109799" y="24583"/>
                  <a:pt x="113879" y="28750"/>
                  <a:pt x="115548" y="34375"/>
                </a:cubicBezTo>
                <a:cubicBezTo>
                  <a:pt x="116476" y="37708"/>
                  <a:pt x="118516" y="44375"/>
                  <a:pt x="118516" y="44375"/>
                </a:cubicBezTo>
                <a:cubicBezTo>
                  <a:pt x="119072" y="51458"/>
                  <a:pt x="120000" y="58541"/>
                  <a:pt x="120000" y="65625"/>
                </a:cubicBezTo>
                <a:cubicBezTo>
                  <a:pt x="120000" y="75000"/>
                  <a:pt x="119443" y="84166"/>
                  <a:pt x="118516" y="93541"/>
                </a:cubicBezTo>
                <a:cubicBezTo>
                  <a:pt x="117403" y="105833"/>
                  <a:pt x="95703" y="116250"/>
                  <a:pt x="86429" y="120000"/>
                </a:cubicBezTo>
                <a:cubicBezTo>
                  <a:pt x="75672" y="119375"/>
                  <a:pt x="64914" y="119791"/>
                  <a:pt x="54157" y="118333"/>
                </a:cubicBezTo>
                <a:cubicBezTo>
                  <a:pt x="52302" y="118125"/>
                  <a:pt x="51375" y="115833"/>
                  <a:pt x="49706" y="115000"/>
                </a:cubicBezTo>
                <a:cubicBezTo>
                  <a:pt x="44327" y="112291"/>
                  <a:pt x="36537" y="108333"/>
                  <a:pt x="30788" y="106875"/>
                </a:cubicBezTo>
                <a:cubicBezTo>
                  <a:pt x="27635" y="101458"/>
                  <a:pt x="29675" y="101875"/>
                  <a:pt x="26336" y="101875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980" name="Shape 980"/>
          <p:cNvSpPr txBox="1"/>
          <p:nvPr/>
        </p:nvSpPr>
        <p:spPr>
          <a:xfrm>
            <a:off x="3451012" y="8514293"/>
            <a:ext cx="765387" cy="1239306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981" name="Shape 981"/>
          <p:cNvSpPr txBox="1"/>
          <p:nvPr/>
        </p:nvSpPr>
        <p:spPr>
          <a:xfrm>
            <a:off x="3072835" y="3576319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982" name="Shape 982"/>
          <p:cNvSpPr txBox="1"/>
          <p:nvPr/>
        </p:nvSpPr>
        <p:spPr>
          <a:xfrm>
            <a:off x="11115040" y="3366348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83" name="Shape 983"/>
          <p:cNvSpPr txBox="1"/>
          <p:nvPr/>
        </p:nvSpPr>
        <p:spPr>
          <a:xfrm>
            <a:off x="11562081" y="8893388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84" name="Shape 984"/>
          <p:cNvSpPr txBox="1"/>
          <p:nvPr/>
        </p:nvSpPr>
        <p:spPr>
          <a:xfrm>
            <a:off x="5816600" y="61722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4216400" y="5029200"/>
            <a:ext cx="765387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986" name="Shape 986"/>
          <p:cNvSpPr txBox="1"/>
          <p:nvPr/>
        </p:nvSpPr>
        <p:spPr>
          <a:xfrm>
            <a:off x="9572979" y="57150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87" name="Shape 987"/>
          <p:cNvSpPr txBox="1"/>
          <p:nvPr/>
        </p:nvSpPr>
        <p:spPr>
          <a:xfrm>
            <a:off x="177800" y="3810000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988" name="Shape 988"/>
          <p:cNvSpPr txBox="1"/>
          <p:nvPr/>
        </p:nvSpPr>
        <p:spPr>
          <a:xfrm>
            <a:off x="119665" y="8988214"/>
            <a:ext cx="2208106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distance label</a:t>
            </a:r>
          </a:p>
        </p:txBody>
      </p:sp>
      <p:sp>
        <p:nvSpPr>
          <p:cNvPr id="989" name="Shape 989"/>
          <p:cNvSpPr/>
          <p:nvPr/>
        </p:nvSpPr>
        <p:spPr>
          <a:xfrm>
            <a:off x="2422599" y="9139486"/>
            <a:ext cx="392853" cy="1964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990" name="Shape 990"/>
          <p:cNvSpPr txBox="1"/>
          <p:nvPr/>
        </p:nvSpPr>
        <p:spPr>
          <a:xfrm>
            <a:off x="3973691" y="1442720"/>
            <a:ext cx="4791003" cy="150129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 }</a:t>
            </a: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991" name="Shape 991"/>
          <p:cNvSpPr txBox="1"/>
          <p:nvPr/>
        </p:nvSpPr>
        <p:spPr>
          <a:xfrm>
            <a:off x="2704819" y="3558258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92" name="Shape 992"/>
          <p:cNvSpPr txBox="1"/>
          <p:nvPr/>
        </p:nvSpPr>
        <p:spPr>
          <a:xfrm>
            <a:off x="3032199" y="3635023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993" name="Shape 993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94" name="Shape 994"/>
          <p:cNvSpPr txBox="1"/>
          <p:nvPr/>
        </p:nvSpPr>
        <p:spPr>
          <a:xfrm>
            <a:off x="3869832" y="5321585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95" name="Shape 995"/>
          <p:cNvSpPr txBox="1"/>
          <p:nvPr/>
        </p:nvSpPr>
        <p:spPr>
          <a:xfrm>
            <a:off x="4194953" y="5384801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996" name="Shape 996"/>
          <p:cNvSpPr txBox="1"/>
          <p:nvPr/>
        </p:nvSpPr>
        <p:spPr>
          <a:xfrm>
            <a:off x="3147344" y="9110135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997" name="Shape 997"/>
          <p:cNvSpPr/>
          <p:nvPr/>
        </p:nvSpPr>
        <p:spPr>
          <a:xfrm rot="2984085">
            <a:off x="3781780" y="3296355"/>
            <a:ext cx="248356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998" name="Shape 998"/>
          <p:cNvSpPr txBox="1"/>
          <p:nvPr/>
        </p:nvSpPr>
        <p:spPr>
          <a:xfrm>
            <a:off x="3987800" y="2971800"/>
            <a:ext cx="1817510" cy="686218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A5002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dmin</a:t>
            </a:r>
          </a:p>
        </p:txBody>
      </p:sp>
      <p:sp>
        <p:nvSpPr>
          <p:cNvPr id="999" name="Shape 999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41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005" name="Shape 1005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006" name="Shape 1006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007" name="Shape 1007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008" name="Shape 1008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009" name="Shape 1009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010" name="Shape 1010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011" name="Shape 1011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012" name="Shape 1012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013" name="Shape 1013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014" name="Shape 1014"/>
          <p:cNvCxnSpPr>
            <a:stCxn id="1006" idx="7"/>
            <a:endCxn id="1009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15" name="Shape 1015"/>
          <p:cNvCxnSpPr>
            <a:stCxn id="1006" idx="6"/>
            <a:endCxn id="1010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16" name="Shape 1016"/>
          <p:cNvCxnSpPr>
            <a:stCxn id="1006" idx="5"/>
            <a:endCxn id="1011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17" name="Shape 1017"/>
          <p:cNvCxnSpPr>
            <a:stCxn id="1010" idx="7"/>
            <a:endCxn id="1007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18" name="Shape 1018"/>
          <p:cNvCxnSpPr>
            <a:stCxn id="1012" idx="7"/>
            <a:endCxn id="1007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19" name="Shape 1019"/>
          <p:cNvCxnSpPr>
            <a:stCxn id="1010" idx="5"/>
            <a:endCxn id="1013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0" name="Shape 1020"/>
          <p:cNvCxnSpPr>
            <a:stCxn id="1013" idx="5"/>
            <a:endCxn id="1008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1" name="Shape 1021"/>
          <p:cNvCxnSpPr>
            <a:stCxn id="1013" idx="6"/>
            <a:endCxn id="1012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2" name="Shape 1022"/>
          <p:cNvCxnSpPr>
            <a:stCxn id="1012" idx="4"/>
            <a:endCxn id="1008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3" name="Shape 1023"/>
          <p:cNvCxnSpPr>
            <a:stCxn id="1007" idx="3"/>
            <a:endCxn id="1013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4" name="Shape 1024"/>
          <p:cNvCxnSpPr>
            <a:stCxn id="1010" idx="4"/>
            <a:endCxn id="1011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5" name="Shape 1025"/>
          <p:cNvCxnSpPr>
            <a:stCxn id="1011" idx="6"/>
            <a:endCxn id="1013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6" name="Shape 1026"/>
          <p:cNvCxnSpPr>
            <a:stCxn id="1009" idx="6"/>
            <a:endCxn id="1007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7" name="Shape 1027"/>
          <p:cNvCxnSpPr>
            <a:stCxn id="1011" idx="6"/>
            <a:endCxn id="1008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8" name="Shape 1028"/>
          <p:cNvCxnSpPr>
            <a:stCxn id="1007" idx="5"/>
            <a:endCxn id="1008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029" name="Shape 1029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030" name="Shape 1030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031" name="Shape 1031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032" name="Shape 1032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033" name="Shape 1033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034" name="Shape 1034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035" name="Shape 1035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036" name="Shape 1036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037" name="Shape 1037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038" name="Shape 1038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039" name="Shape 1039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041" name="Shape 1041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042" name="Shape 1042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043" name="Shape 1043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044" name="Shape 1044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045" name="Shape 1045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046" name="Shape 1046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047" name="Shape 1047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048" name="Shape 1048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049" name="Shape 1049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050" name="Shape 1050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051" name="Shape 1051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052" name="Shape 1052"/>
          <p:cNvSpPr txBox="1"/>
          <p:nvPr/>
        </p:nvSpPr>
        <p:spPr>
          <a:xfrm>
            <a:off x="3973691" y="1442720"/>
            <a:ext cx="4791003" cy="14517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2 }</a:t>
            </a: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053" name="Shape 1053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054" name="Shape 1054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055" name="Shape 1055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056" name="Shape 1056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057" name="Shape 1057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058" name="Shape 1058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059" name="Shape 1059"/>
          <p:cNvSpPr/>
          <p:nvPr/>
        </p:nvSpPr>
        <p:spPr>
          <a:xfrm>
            <a:off x="189653" y="3163147"/>
            <a:ext cx="4427503" cy="26438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83" y="84440"/>
                </a:moveTo>
                <a:cubicBezTo>
                  <a:pt x="550" y="76549"/>
                  <a:pt x="0" y="73885"/>
                  <a:pt x="2080" y="68249"/>
                </a:cubicBezTo>
                <a:cubicBezTo>
                  <a:pt x="3243" y="60666"/>
                  <a:pt x="5140" y="54722"/>
                  <a:pt x="7404" y="48061"/>
                </a:cubicBezTo>
                <a:cubicBezTo>
                  <a:pt x="7832" y="46729"/>
                  <a:pt x="8567" y="43552"/>
                  <a:pt x="9362" y="42425"/>
                </a:cubicBezTo>
                <a:cubicBezTo>
                  <a:pt x="11565" y="39248"/>
                  <a:pt x="13890" y="38121"/>
                  <a:pt x="16583" y="36789"/>
                </a:cubicBezTo>
                <a:cubicBezTo>
                  <a:pt x="20316" y="30435"/>
                  <a:pt x="18419" y="31870"/>
                  <a:pt x="21417" y="30230"/>
                </a:cubicBezTo>
                <a:cubicBezTo>
                  <a:pt x="24599" y="26438"/>
                  <a:pt x="27353" y="21827"/>
                  <a:pt x="30596" y="18138"/>
                </a:cubicBezTo>
                <a:cubicBezTo>
                  <a:pt x="33350" y="15064"/>
                  <a:pt x="36715" y="14859"/>
                  <a:pt x="39775" y="13321"/>
                </a:cubicBezTo>
                <a:cubicBezTo>
                  <a:pt x="45894" y="10247"/>
                  <a:pt x="51708" y="8505"/>
                  <a:pt x="58133" y="7685"/>
                </a:cubicBezTo>
                <a:cubicBezTo>
                  <a:pt x="61866" y="6660"/>
                  <a:pt x="65476" y="5328"/>
                  <a:pt x="69209" y="4406"/>
                </a:cubicBezTo>
                <a:cubicBezTo>
                  <a:pt x="77103" y="0"/>
                  <a:pt x="89892" y="3996"/>
                  <a:pt x="95767" y="4406"/>
                </a:cubicBezTo>
                <a:cubicBezTo>
                  <a:pt x="99622" y="5738"/>
                  <a:pt x="103477" y="6968"/>
                  <a:pt x="107332" y="8403"/>
                </a:cubicBezTo>
                <a:cubicBezTo>
                  <a:pt x="108006" y="8915"/>
                  <a:pt x="108618" y="9632"/>
                  <a:pt x="109291" y="10042"/>
                </a:cubicBezTo>
                <a:cubicBezTo>
                  <a:pt x="110209" y="10657"/>
                  <a:pt x="112167" y="11682"/>
                  <a:pt x="112167" y="11682"/>
                </a:cubicBezTo>
                <a:cubicBezTo>
                  <a:pt x="113941" y="16088"/>
                  <a:pt x="115655" y="20187"/>
                  <a:pt x="117491" y="24594"/>
                </a:cubicBezTo>
                <a:cubicBezTo>
                  <a:pt x="117246" y="38326"/>
                  <a:pt x="120000" y="53595"/>
                  <a:pt x="112656" y="61793"/>
                </a:cubicBezTo>
                <a:cubicBezTo>
                  <a:pt x="111004" y="65584"/>
                  <a:pt x="109229" y="68864"/>
                  <a:pt x="106904" y="71528"/>
                </a:cubicBezTo>
                <a:cubicBezTo>
                  <a:pt x="105068" y="76037"/>
                  <a:pt x="101764" y="77779"/>
                  <a:pt x="98643" y="78804"/>
                </a:cubicBezTo>
                <a:cubicBezTo>
                  <a:pt x="95522" y="80956"/>
                  <a:pt x="92340" y="80853"/>
                  <a:pt x="89036" y="81981"/>
                </a:cubicBezTo>
                <a:cubicBezTo>
                  <a:pt x="80163" y="85157"/>
                  <a:pt x="72697" y="85567"/>
                  <a:pt x="63396" y="86080"/>
                </a:cubicBezTo>
                <a:cubicBezTo>
                  <a:pt x="60091" y="86797"/>
                  <a:pt x="56970" y="87617"/>
                  <a:pt x="53788" y="89257"/>
                </a:cubicBezTo>
                <a:cubicBezTo>
                  <a:pt x="49505" y="94585"/>
                  <a:pt x="45283" y="100426"/>
                  <a:pt x="41183" y="106268"/>
                </a:cubicBezTo>
                <a:cubicBezTo>
                  <a:pt x="39530" y="108625"/>
                  <a:pt x="35614" y="115081"/>
                  <a:pt x="33472" y="116003"/>
                </a:cubicBezTo>
                <a:cubicBezTo>
                  <a:pt x="27720" y="118462"/>
                  <a:pt x="22641" y="119385"/>
                  <a:pt x="16583" y="120000"/>
                </a:cubicBezTo>
                <a:cubicBezTo>
                  <a:pt x="12667" y="119385"/>
                  <a:pt x="10525" y="118667"/>
                  <a:pt x="7404" y="115183"/>
                </a:cubicBezTo>
                <a:cubicBezTo>
                  <a:pt x="6302" y="109854"/>
                  <a:pt x="4528" y="105550"/>
                  <a:pt x="3059" y="100631"/>
                </a:cubicBezTo>
                <a:cubicBezTo>
                  <a:pt x="2508" y="98787"/>
                  <a:pt x="2325" y="96020"/>
                  <a:pt x="2080" y="94175"/>
                </a:cubicBezTo>
                <a:cubicBezTo>
                  <a:pt x="1591" y="90896"/>
                  <a:pt x="795" y="87617"/>
                  <a:pt x="183" y="844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060" name="Shape 1060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42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066" name="Shape 1066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067" name="Shape 1067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068" name="Shape 1068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069" name="Shape 1069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070" name="Shape 1070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071" name="Shape 1071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072" name="Shape 1072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073" name="Shape 1073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074" name="Shape 1074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075" name="Shape 1075"/>
          <p:cNvCxnSpPr>
            <a:stCxn id="1067" idx="7"/>
            <a:endCxn id="1070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76" name="Shape 1076"/>
          <p:cNvCxnSpPr>
            <a:stCxn id="1067" idx="6"/>
            <a:endCxn id="1071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77" name="Shape 1077"/>
          <p:cNvCxnSpPr>
            <a:stCxn id="1067" idx="5"/>
            <a:endCxn id="1072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78" name="Shape 1078"/>
          <p:cNvCxnSpPr>
            <a:stCxn id="1071" idx="7"/>
            <a:endCxn id="1068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79" name="Shape 1079"/>
          <p:cNvCxnSpPr>
            <a:stCxn id="1073" idx="7"/>
            <a:endCxn id="1068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0" name="Shape 1080"/>
          <p:cNvCxnSpPr>
            <a:stCxn id="1071" idx="5"/>
            <a:endCxn id="1074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1" name="Shape 1081"/>
          <p:cNvCxnSpPr>
            <a:stCxn id="1074" idx="5"/>
            <a:endCxn id="1069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2" name="Shape 1082"/>
          <p:cNvCxnSpPr>
            <a:stCxn id="1074" idx="6"/>
            <a:endCxn id="1073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3" name="Shape 1083"/>
          <p:cNvCxnSpPr>
            <a:stCxn id="1073" idx="4"/>
            <a:endCxn id="1069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4" name="Shape 1084"/>
          <p:cNvCxnSpPr>
            <a:stCxn id="1068" idx="3"/>
            <a:endCxn id="1074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5" name="Shape 1085"/>
          <p:cNvCxnSpPr>
            <a:stCxn id="1071" idx="4"/>
            <a:endCxn id="1072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6" name="Shape 1086"/>
          <p:cNvCxnSpPr>
            <a:stCxn id="1072" idx="6"/>
            <a:endCxn id="1074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7" name="Shape 1087"/>
          <p:cNvCxnSpPr>
            <a:stCxn id="1070" idx="6"/>
            <a:endCxn id="1068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8" name="Shape 1088"/>
          <p:cNvCxnSpPr>
            <a:stCxn id="1072" idx="6"/>
            <a:endCxn id="1069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9" name="Shape 1089"/>
          <p:cNvCxnSpPr>
            <a:stCxn id="1068" idx="5"/>
            <a:endCxn id="1069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090" name="Shape 109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091" name="Shape 109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092" name="Shape 109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093" name="Shape 109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094" name="Shape 109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095" name="Shape 109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096" name="Shape 109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097" name="Shape 109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098" name="Shape 109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100" name="Shape 110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101" name="Shape 110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102" name="Shape 110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103" name="Shape 110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104" name="Shape 110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105" name="Shape 110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106" name="Shape 110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107" name="Shape 1107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08" name="Shape 110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09" name="Shape 110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10" name="Shape 111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111" name="Shape 111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12" name="Shape 111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114" name="Shape 111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15" name="Shape 111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116" name="Shape 111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17" name="Shape 111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18" name="Shape 111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119" name="Shape 111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120" name="Shape 1120"/>
          <p:cNvSpPr/>
          <p:nvPr/>
        </p:nvSpPr>
        <p:spPr>
          <a:xfrm rot="-3296093">
            <a:off x="10961511" y="3095415"/>
            <a:ext cx="248356" cy="447039"/>
          </a:xfrm>
          <a:prstGeom prst="downArrow">
            <a:avLst>
              <a:gd name="adj1" fmla="val 50000"/>
              <a:gd name="adj2" fmla="val 45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121" name="Shape 1121"/>
          <p:cNvSpPr txBox="1"/>
          <p:nvPr/>
        </p:nvSpPr>
        <p:spPr>
          <a:xfrm>
            <a:off x="10105814" y="2634827"/>
            <a:ext cx="2350346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decrease key</a:t>
            </a:r>
          </a:p>
        </p:txBody>
      </p:sp>
      <p:sp>
        <p:nvSpPr>
          <p:cNvPr id="1122" name="Shape 1122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123" name="Shape 1123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124" name="Shape 1124"/>
          <p:cNvSpPr/>
          <p:nvPr/>
        </p:nvSpPr>
        <p:spPr>
          <a:xfrm>
            <a:off x="189653" y="3163147"/>
            <a:ext cx="4427503" cy="26438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83" y="84440"/>
                </a:moveTo>
                <a:cubicBezTo>
                  <a:pt x="550" y="76549"/>
                  <a:pt x="0" y="73885"/>
                  <a:pt x="2080" y="68249"/>
                </a:cubicBezTo>
                <a:cubicBezTo>
                  <a:pt x="3243" y="60666"/>
                  <a:pt x="5140" y="54722"/>
                  <a:pt x="7404" y="48061"/>
                </a:cubicBezTo>
                <a:cubicBezTo>
                  <a:pt x="7832" y="46729"/>
                  <a:pt x="8567" y="43552"/>
                  <a:pt x="9362" y="42425"/>
                </a:cubicBezTo>
                <a:cubicBezTo>
                  <a:pt x="11565" y="39248"/>
                  <a:pt x="13890" y="38121"/>
                  <a:pt x="16583" y="36789"/>
                </a:cubicBezTo>
                <a:cubicBezTo>
                  <a:pt x="20316" y="30435"/>
                  <a:pt x="18419" y="31870"/>
                  <a:pt x="21417" y="30230"/>
                </a:cubicBezTo>
                <a:cubicBezTo>
                  <a:pt x="24599" y="26438"/>
                  <a:pt x="27353" y="21827"/>
                  <a:pt x="30596" y="18138"/>
                </a:cubicBezTo>
                <a:cubicBezTo>
                  <a:pt x="33350" y="15064"/>
                  <a:pt x="36715" y="14859"/>
                  <a:pt x="39775" y="13321"/>
                </a:cubicBezTo>
                <a:cubicBezTo>
                  <a:pt x="45894" y="10247"/>
                  <a:pt x="51708" y="8505"/>
                  <a:pt x="58133" y="7685"/>
                </a:cubicBezTo>
                <a:cubicBezTo>
                  <a:pt x="61866" y="6660"/>
                  <a:pt x="65476" y="5328"/>
                  <a:pt x="69209" y="4406"/>
                </a:cubicBezTo>
                <a:cubicBezTo>
                  <a:pt x="77103" y="0"/>
                  <a:pt x="89892" y="3996"/>
                  <a:pt x="95767" y="4406"/>
                </a:cubicBezTo>
                <a:cubicBezTo>
                  <a:pt x="99622" y="5738"/>
                  <a:pt x="103477" y="6968"/>
                  <a:pt x="107332" y="8403"/>
                </a:cubicBezTo>
                <a:cubicBezTo>
                  <a:pt x="108006" y="8915"/>
                  <a:pt x="108618" y="9632"/>
                  <a:pt x="109291" y="10042"/>
                </a:cubicBezTo>
                <a:cubicBezTo>
                  <a:pt x="110209" y="10657"/>
                  <a:pt x="112167" y="11682"/>
                  <a:pt x="112167" y="11682"/>
                </a:cubicBezTo>
                <a:cubicBezTo>
                  <a:pt x="113941" y="16088"/>
                  <a:pt x="115655" y="20187"/>
                  <a:pt x="117491" y="24594"/>
                </a:cubicBezTo>
                <a:cubicBezTo>
                  <a:pt x="117246" y="38326"/>
                  <a:pt x="120000" y="53595"/>
                  <a:pt x="112656" y="61793"/>
                </a:cubicBezTo>
                <a:cubicBezTo>
                  <a:pt x="111004" y="65584"/>
                  <a:pt x="109229" y="68864"/>
                  <a:pt x="106904" y="71528"/>
                </a:cubicBezTo>
                <a:cubicBezTo>
                  <a:pt x="105068" y="76037"/>
                  <a:pt x="101764" y="77779"/>
                  <a:pt x="98643" y="78804"/>
                </a:cubicBezTo>
                <a:cubicBezTo>
                  <a:pt x="95522" y="80956"/>
                  <a:pt x="92340" y="80853"/>
                  <a:pt x="89036" y="81981"/>
                </a:cubicBezTo>
                <a:cubicBezTo>
                  <a:pt x="80163" y="85157"/>
                  <a:pt x="72697" y="85567"/>
                  <a:pt x="63396" y="86080"/>
                </a:cubicBezTo>
                <a:cubicBezTo>
                  <a:pt x="60091" y="86797"/>
                  <a:pt x="56970" y="87617"/>
                  <a:pt x="53788" y="89257"/>
                </a:cubicBezTo>
                <a:cubicBezTo>
                  <a:pt x="49505" y="94585"/>
                  <a:pt x="45283" y="100426"/>
                  <a:pt x="41183" y="106268"/>
                </a:cubicBezTo>
                <a:cubicBezTo>
                  <a:pt x="39530" y="108625"/>
                  <a:pt x="35614" y="115081"/>
                  <a:pt x="33472" y="116003"/>
                </a:cubicBezTo>
                <a:cubicBezTo>
                  <a:pt x="27720" y="118462"/>
                  <a:pt x="22641" y="119385"/>
                  <a:pt x="16583" y="120000"/>
                </a:cubicBezTo>
                <a:cubicBezTo>
                  <a:pt x="12667" y="119385"/>
                  <a:pt x="10525" y="118667"/>
                  <a:pt x="7404" y="115183"/>
                </a:cubicBezTo>
                <a:cubicBezTo>
                  <a:pt x="6302" y="109854"/>
                  <a:pt x="4528" y="105550"/>
                  <a:pt x="3059" y="100631"/>
                </a:cubicBezTo>
                <a:cubicBezTo>
                  <a:pt x="2508" y="98787"/>
                  <a:pt x="2325" y="96020"/>
                  <a:pt x="2080" y="94175"/>
                </a:cubicBezTo>
                <a:cubicBezTo>
                  <a:pt x="1591" y="90896"/>
                  <a:pt x="795" y="87617"/>
                  <a:pt x="183" y="844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125" name="Shape 1125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  <p:sp>
        <p:nvSpPr>
          <p:cNvPr id="63" name="Shape 1052"/>
          <p:cNvSpPr txBox="1"/>
          <p:nvPr/>
        </p:nvSpPr>
        <p:spPr>
          <a:xfrm>
            <a:off x="3973691" y="1442720"/>
            <a:ext cx="4791003" cy="14517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2 }</a:t>
            </a: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hape 113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43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131" name="Shape 1131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132" name="Shape 1132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133" name="Shape 1133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134" name="Shape 1134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135" name="Shape 1135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136" name="Shape 1136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137" name="Shape 1137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138" name="Shape 1138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139" name="Shape 1139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140" name="Shape 1140"/>
          <p:cNvCxnSpPr>
            <a:stCxn id="1132" idx="7"/>
            <a:endCxn id="1135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1" name="Shape 1141"/>
          <p:cNvCxnSpPr>
            <a:stCxn id="1132" idx="6"/>
            <a:endCxn id="1136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2" name="Shape 1142"/>
          <p:cNvCxnSpPr>
            <a:stCxn id="1132" idx="5"/>
            <a:endCxn id="1137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3" name="Shape 1143"/>
          <p:cNvCxnSpPr>
            <a:stCxn id="1136" idx="7"/>
            <a:endCxn id="1133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4" name="Shape 1144"/>
          <p:cNvCxnSpPr>
            <a:stCxn id="1138" idx="7"/>
            <a:endCxn id="1133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5" name="Shape 1145"/>
          <p:cNvCxnSpPr>
            <a:stCxn id="1136" idx="5"/>
            <a:endCxn id="1139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6" name="Shape 1146"/>
          <p:cNvCxnSpPr>
            <a:stCxn id="1139" idx="5"/>
            <a:endCxn id="1134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7" name="Shape 1147"/>
          <p:cNvCxnSpPr>
            <a:stCxn id="1139" idx="6"/>
            <a:endCxn id="1138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8" name="Shape 1148"/>
          <p:cNvCxnSpPr>
            <a:stCxn id="1138" idx="4"/>
            <a:endCxn id="1134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9" name="Shape 1149"/>
          <p:cNvCxnSpPr>
            <a:stCxn id="1133" idx="3"/>
            <a:endCxn id="1139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50" name="Shape 1150"/>
          <p:cNvCxnSpPr>
            <a:stCxn id="1136" idx="4"/>
            <a:endCxn id="1137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51" name="Shape 1151"/>
          <p:cNvCxnSpPr>
            <a:stCxn id="1137" idx="6"/>
            <a:endCxn id="1139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52" name="Shape 1152"/>
          <p:cNvCxnSpPr>
            <a:stCxn id="1135" idx="6"/>
            <a:endCxn id="1133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53" name="Shape 1153"/>
          <p:cNvCxnSpPr>
            <a:stCxn id="1137" idx="6"/>
            <a:endCxn id="1134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54" name="Shape 1154"/>
          <p:cNvCxnSpPr>
            <a:stCxn id="1133" idx="5"/>
            <a:endCxn id="1134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155" name="Shape 1155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156" name="Shape 1156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157" name="Shape 1157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158" name="Shape 1158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159" name="Shape 1159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160" name="Shape 1160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162" name="Shape 1162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163" name="Shape 1163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164" name="Shape 1164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165" name="Shape 1165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166" name="Shape 1166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167" name="Shape 1167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169" name="Shape 1169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170" name="Shape 1170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171" name="Shape 1171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172" name="Shape 1172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73" name="Shape 1173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74" name="Shape 1174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75" name="Shape 1175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176" name="Shape 1176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77" name="Shape 1177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82" name="Shape 1182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83" name="Shape 1183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184" name="Shape 1184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185" name="Shape 1185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186" name="Shape 1186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187" name="Shape 1187"/>
          <p:cNvSpPr/>
          <p:nvPr/>
        </p:nvSpPr>
        <p:spPr>
          <a:xfrm>
            <a:off x="189653" y="3163147"/>
            <a:ext cx="4427503" cy="26438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83" y="84440"/>
                </a:moveTo>
                <a:cubicBezTo>
                  <a:pt x="550" y="76549"/>
                  <a:pt x="0" y="73885"/>
                  <a:pt x="2080" y="68249"/>
                </a:cubicBezTo>
                <a:cubicBezTo>
                  <a:pt x="3243" y="60666"/>
                  <a:pt x="5140" y="54722"/>
                  <a:pt x="7404" y="48061"/>
                </a:cubicBezTo>
                <a:cubicBezTo>
                  <a:pt x="7832" y="46729"/>
                  <a:pt x="8567" y="43552"/>
                  <a:pt x="9362" y="42425"/>
                </a:cubicBezTo>
                <a:cubicBezTo>
                  <a:pt x="11565" y="39248"/>
                  <a:pt x="13890" y="38121"/>
                  <a:pt x="16583" y="36789"/>
                </a:cubicBezTo>
                <a:cubicBezTo>
                  <a:pt x="20316" y="30435"/>
                  <a:pt x="18419" y="31870"/>
                  <a:pt x="21417" y="30230"/>
                </a:cubicBezTo>
                <a:cubicBezTo>
                  <a:pt x="24599" y="26438"/>
                  <a:pt x="27353" y="21827"/>
                  <a:pt x="30596" y="18138"/>
                </a:cubicBezTo>
                <a:cubicBezTo>
                  <a:pt x="33350" y="15064"/>
                  <a:pt x="36715" y="14859"/>
                  <a:pt x="39775" y="13321"/>
                </a:cubicBezTo>
                <a:cubicBezTo>
                  <a:pt x="45894" y="10247"/>
                  <a:pt x="51708" y="8505"/>
                  <a:pt x="58133" y="7685"/>
                </a:cubicBezTo>
                <a:cubicBezTo>
                  <a:pt x="61866" y="6660"/>
                  <a:pt x="65476" y="5328"/>
                  <a:pt x="69209" y="4406"/>
                </a:cubicBezTo>
                <a:cubicBezTo>
                  <a:pt x="77103" y="0"/>
                  <a:pt x="89892" y="3996"/>
                  <a:pt x="95767" y="4406"/>
                </a:cubicBezTo>
                <a:cubicBezTo>
                  <a:pt x="99622" y="5738"/>
                  <a:pt x="103477" y="6968"/>
                  <a:pt x="107332" y="8403"/>
                </a:cubicBezTo>
                <a:cubicBezTo>
                  <a:pt x="108006" y="8915"/>
                  <a:pt x="108618" y="9632"/>
                  <a:pt x="109291" y="10042"/>
                </a:cubicBezTo>
                <a:cubicBezTo>
                  <a:pt x="110209" y="10657"/>
                  <a:pt x="112167" y="11682"/>
                  <a:pt x="112167" y="11682"/>
                </a:cubicBezTo>
                <a:cubicBezTo>
                  <a:pt x="113941" y="16088"/>
                  <a:pt x="115655" y="20187"/>
                  <a:pt x="117491" y="24594"/>
                </a:cubicBezTo>
                <a:cubicBezTo>
                  <a:pt x="117246" y="38326"/>
                  <a:pt x="120000" y="53595"/>
                  <a:pt x="112656" y="61793"/>
                </a:cubicBezTo>
                <a:cubicBezTo>
                  <a:pt x="111004" y="65584"/>
                  <a:pt x="109229" y="68864"/>
                  <a:pt x="106904" y="71528"/>
                </a:cubicBezTo>
                <a:cubicBezTo>
                  <a:pt x="105068" y="76037"/>
                  <a:pt x="101764" y="77779"/>
                  <a:pt x="98643" y="78804"/>
                </a:cubicBezTo>
                <a:cubicBezTo>
                  <a:pt x="95522" y="80956"/>
                  <a:pt x="92340" y="80853"/>
                  <a:pt x="89036" y="81981"/>
                </a:cubicBezTo>
                <a:cubicBezTo>
                  <a:pt x="80163" y="85157"/>
                  <a:pt x="72697" y="85567"/>
                  <a:pt x="63396" y="86080"/>
                </a:cubicBezTo>
                <a:cubicBezTo>
                  <a:pt x="60091" y="86797"/>
                  <a:pt x="56970" y="87617"/>
                  <a:pt x="53788" y="89257"/>
                </a:cubicBezTo>
                <a:cubicBezTo>
                  <a:pt x="49505" y="94585"/>
                  <a:pt x="45283" y="100426"/>
                  <a:pt x="41183" y="106268"/>
                </a:cubicBezTo>
                <a:cubicBezTo>
                  <a:pt x="39530" y="108625"/>
                  <a:pt x="35614" y="115081"/>
                  <a:pt x="33472" y="116003"/>
                </a:cubicBezTo>
                <a:cubicBezTo>
                  <a:pt x="27720" y="118462"/>
                  <a:pt x="22641" y="119385"/>
                  <a:pt x="16583" y="120000"/>
                </a:cubicBezTo>
                <a:cubicBezTo>
                  <a:pt x="12667" y="119385"/>
                  <a:pt x="10525" y="118667"/>
                  <a:pt x="7404" y="115183"/>
                </a:cubicBezTo>
                <a:cubicBezTo>
                  <a:pt x="6302" y="109854"/>
                  <a:pt x="4528" y="105550"/>
                  <a:pt x="3059" y="100631"/>
                </a:cubicBezTo>
                <a:cubicBezTo>
                  <a:pt x="2508" y="98787"/>
                  <a:pt x="2325" y="96020"/>
                  <a:pt x="2080" y="94175"/>
                </a:cubicBezTo>
                <a:cubicBezTo>
                  <a:pt x="1591" y="90896"/>
                  <a:pt x="795" y="87617"/>
                  <a:pt x="183" y="844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188" name="Shape 1188"/>
          <p:cNvSpPr/>
          <p:nvPr/>
        </p:nvSpPr>
        <p:spPr>
          <a:xfrm rot="2984085">
            <a:off x="4991948" y="4976144"/>
            <a:ext cx="248356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189" name="Shape 1189"/>
          <p:cNvSpPr txBox="1"/>
          <p:nvPr/>
        </p:nvSpPr>
        <p:spPr>
          <a:xfrm>
            <a:off x="4928732" y="4544907"/>
            <a:ext cx="1817510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dmin</a:t>
            </a:r>
          </a:p>
        </p:txBody>
      </p:sp>
      <p:sp>
        <p:nvSpPr>
          <p:cNvPr id="1190" name="Shape 1190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  <p:sp>
        <p:nvSpPr>
          <p:cNvPr id="63" name="Shape 1052"/>
          <p:cNvSpPr txBox="1"/>
          <p:nvPr/>
        </p:nvSpPr>
        <p:spPr>
          <a:xfrm>
            <a:off x="3973691" y="1442720"/>
            <a:ext cx="4791003" cy="14517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2 }</a:t>
            </a: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Shape 1195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44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196" name="Shape 1196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197" name="Shape 1197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198" name="Shape 1198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199" name="Shape 1199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200" name="Shape 1200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201" name="Shape 1201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202" name="Shape 1202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203" name="Shape 1203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204" name="Shape 1204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205" name="Shape 1205"/>
          <p:cNvCxnSpPr>
            <a:stCxn id="1197" idx="7"/>
            <a:endCxn id="1200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06" name="Shape 1206"/>
          <p:cNvCxnSpPr>
            <a:stCxn id="1197" idx="6"/>
            <a:endCxn id="1201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07" name="Shape 1207"/>
          <p:cNvCxnSpPr>
            <a:stCxn id="1197" idx="5"/>
            <a:endCxn id="1202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08" name="Shape 1208"/>
          <p:cNvCxnSpPr>
            <a:stCxn id="1201" idx="7"/>
            <a:endCxn id="1198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09" name="Shape 1209"/>
          <p:cNvCxnSpPr>
            <a:stCxn id="1203" idx="7"/>
            <a:endCxn id="1198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0" name="Shape 1210"/>
          <p:cNvCxnSpPr>
            <a:stCxn id="1201" idx="5"/>
            <a:endCxn id="1204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1" name="Shape 1211"/>
          <p:cNvCxnSpPr>
            <a:stCxn id="1204" idx="5"/>
            <a:endCxn id="1199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2" name="Shape 1212"/>
          <p:cNvCxnSpPr>
            <a:stCxn id="1204" idx="6"/>
            <a:endCxn id="1203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3" name="Shape 1213"/>
          <p:cNvCxnSpPr>
            <a:stCxn id="1203" idx="4"/>
            <a:endCxn id="1199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4" name="Shape 1214"/>
          <p:cNvCxnSpPr>
            <a:stCxn id="1198" idx="3"/>
            <a:endCxn id="1204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5" name="Shape 1215"/>
          <p:cNvCxnSpPr>
            <a:stCxn id="1201" idx="4"/>
            <a:endCxn id="1202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6" name="Shape 1216"/>
          <p:cNvCxnSpPr>
            <a:stCxn id="1202" idx="6"/>
            <a:endCxn id="1204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7" name="Shape 1217"/>
          <p:cNvCxnSpPr>
            <a:stCxn id="1200" idx="6"/>
            <a:endCxn id="1198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8" name="Shape 1218"/>
          <p:cNvCxnSpPr>
            <a:stCxn id="1202" idx="6"/>
            <a:endCxn id="1199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9" name="Shape 1219"/>
          <p:cNvCxnSpPr>
            <a:stCxn id="1198" idx="5"/>
            <a:endCxn id="1199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220" name="Shape 122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221" name="Shape 122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222" name="Shape 122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224" name="Shape 122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225" name="Shape 122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226" name="Shape 122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227" name="Shape 122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228" name="Shape 122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229" name="Shape 122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230" name="Shape 123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231" name="Shape 123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232" name="Shape 123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233" name="Shape 123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234" name="Shape 123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235" name="Shape 123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236" name="Shape 123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237" name="Shape 1237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238" name="Shape 123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239" name="Shape 123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240" name="Shape 124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241" name="Shape 124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242" name="Shape 124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243" name="Shape 1243"/>
          <p:cNvSpPr txBox="1"/>
          <p:nvPr/>
        </p:nvSpPr>
        <p:spPr>
          <a:xfrm>
            <a:off x="3973691" y="1442719"/>
            <a:ext cx="4791003" cy="142411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6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3, 4, 5, 7, t }</a:t>
            </a:r>
          </a:p>
          <a:p>
            <a:pPr>
              <a:spcBef>
                <a:spcPts val="520"/>
              </a:spcBef>
              <a:buClr>
                <a:srgbClr val="003399"/>
              </a:buClr>
              <a:buSzPct val="25000"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244" name="Shape 124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245" name="Shape 124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246" name="Shape 124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247" name="Shape 124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248" name="Shape 124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249" name="Shape 124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250" name="Shape 1250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251" name="Shape 1251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252" name="Shape 1252"/>
          <p:cNvSpPr/>
          <p:nvPr/>
        </p:nvSpPr>
        <p:spPr>
          <a:xfrm>
            <a:off x="234809" y="3233138"/>
            <a:ext cx="5219982" cy="344085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55433"/>
                </a:moveTo>
                <a:cubicBezTo>
                  <a:pt x="1089" y="50472"/>
                  <a:pt x="1816" y="45905"/>
                  <a:pt x="3737" y="41574"/>
                </a:cubicBezTo>
                <a:cubicBezTo>
                  <a:pt x="4878" y="38976"/>
                  <a:pt x="7058" y="37559"/>
                  <a:pt x="8719" y="35905"/>
                </a:cubicBezTo>
                <a:cubicBezTo>
                  <a:pt x="10640" y="33937"/>
                  <a:pt x="9550" y="35039"/>
                  <a:pt x="12041" y="32755"/>
                </a:cubicBezTo>
                <a:cubicBezTo>
                  <a:pt x="13702" y="31259"/>
                  <a:pt x="17024" y="31496"/>
                  <a:pt x="18685" y="30236"/>
                </a:cubicBezTo>
                <a:cubicBezTo>
                  <a:pt x="20968" y="28503"/>
                  <a:pt x="23304" y="28031"/>
                  <a:pt x="25743" y="27086"/>
                </a:cubicBezTo>
                <a:cubicBezTo>
                  <a:pt x="27664" y="26377"/>
                  <a:pt x="29584" y="25118"/>
                  <a:pt x="31557" y="24566"/>
                </a:cubicBezTo>
                <a:cubicBezTo>
                  <a:pt x="34152" y="23858"/>
                  <a:pt x="36799" y="23228"/>
                  <a:pt x="39446" y="22677"/>
                </a:cubicBezTo>
                <a:cubicBezTo>
                  <a:pt x="41366" y="22283"/>
                  <a:pt x="45882" y="21889"/>
                  <a:pt x="48166" y="20157"/>
                </a:cubicBezTo>
                <a:cubicBezTo>
                  <a:pt x="50553" y="18346"/>
                  <a:pt x="52525" y="14330"/>
                  <a:pt x="54809" y="11968"/>
                </a:cubicBezTo>
                <a:cubicBezTo>
                  <a:pt x="59169" y="7559"/>
                  <a:pt x="63996" y="5039"/>
                  <a:pt x="68927" y="2519"/>
                </a:cubicBezTo>
                <a:cubicBezTo>
                  <a:pt x="70536" y="1732"/>
                  <a:pt x="71833" y="629"/>
                  <a:pt x="73494" y="0"/>
                </a:cubicBezTo>
                <a:cubicBezTo>
                  <a:pt x="77491" y="393"/>
                  <a:pt x="81539" y="787"/>
                  <a:pt x="85536" y="1259"/>
                </a:cubicBezTo>
                <a:cubicBezTo>
                  <a:pt x="86522" y="1417"/>
                  <a:pt x="87508" y="1338"/>
                  <a:pt x="88442" y="1889"/>
                </a:cubicBezTo>
                <a:cubicBezTo>
                  <a:pt x="89377" y="2440"/>
                  <a:pt x="90103" y="3543"/>
                  <a:pt x="90934" y="4409"/>
                </a:cubicBezTo>
                <a:cubicBezTo>
                  <a:pt x="92128" y="5590"/>
                  <a:pt x="94204" y="5905"/>
                  <a:pt x="95501" y="6929"/>
                </a:cubicBezTo>
                <a:cubicBezTo>
                  <a:pt x="97941" y="8740"/>
                  <a:pt x="100380" y="10629"/>
                  <a:pt x="102975" y="11968"/>
                </a:cubicBezTo>
                <a:cubicBezTo>
                  <a:pt x="104792" y="14724"/>
                  <a:pt x="106089" y="17716"/>
                  <a:pt x="107543" y="20787"/>
                </a:cubicBezTo>
                <a:cubicBezTo>
                  <a:pt x="108788" y="23385"/>
                  <a:pt x="111228" y="25354"/>
                  <a:pt x="112941" y="27086"/>
                </a:cubicBezTo>
                <a:cubicBezTo>
                  <a:pt x="114446" y="31732"/>
                  <a:pt x="116782" y="35669"/>
                  <a:pt x="118339" y="40314"/>
                </a:cubicBezTo>
                <a:cubicBezTo>
                  <a:pt x="119792" y="44724"/>
                  <a:pt x="119636" y="50708"/>
                  <a:pt x="120000" y="55433"/>
                </a:cubicBezTo>
                <a:cubicBezTo>
                  <a:pt x="119844" y="65118"/>
                  <a:pt x="119844" y="74724"/>
                  <a:pt x="119584" y="84409"/>
                </a:cubicBezTo>
                <a:cubicBezTo>
                  <a:pt x="119532" y="86456"/>
                  <a:pt x="119013" y="90157"/>
                  <a:pt x="118339" y="91968"/>
                </a:cubicBezTo>
                <a:cubicBezTo>
                  <a:pt x="116678" y="96456"/>
                  <a:pt x="114446" y="99291"/>
                  <a:pt x="111695" y="102047"/>
                </a:cubicBezTo>
                <a:cubicBezTo>
                  <a:pt x="110865" y="102913"/>
                  <a:pt x="110034" y="103700"/>
                  <a:pt x="109204" y="104566"/>
                </a:cubicBezTo>
                <a:cubicBezTo>
                  <a:pt x="108788" y="104960"/>
                  <a:pt x="107958" y="105826"/>
                  <a:pt x="107958" y="105826"/>
                </a:cubicBezTo>
                <a:cubicBezTo>
                  <a:pt x="105882" y="110629"/>
                  <a:pt x="104896" y="112677"/>
                  <a:pt x="101730" y="115905"/>
                </a:cubicBezTo>
                <a:cubicBezTo>
                  <a:pt x="100847" y="116771"/>
                  <a:pt x="99809" y="117322"/>
                  <a:pt x="98823" y="117795"/>
                </a:cubicBezTo>
                <a:cubicBezTo>
                  <a:pt x="97733" y="118346"/>
                  <a:pt x="95501" y="119055"/>
                  <a:pt x="95501" y="119055"/>
                </a:cubicBezTo>
                <a:cubicBezTo>
                  <a:pt x="89117" y="118740"/>
                  <a:pt x="82577" y="120000"/>
                  <a:pt x="76401" y="117795"/>
                </a:cubicBezTo>
                <a:cubicBezTo>
                  <a:pt x="75415" y="117480"/>
                  <a:pt x="74896" y="115669"/>
                  <a:pt x="73910" y="115275"/>
                </a:cubicBezTo>
                <a:cubicBezTo>
                  <a:pt x="69705" y="113700"/>
                  <a:pt x="65346" y="113070"/>
                  <a:pt x="61038" y="112125"/>
                </a:cubicBezTo>
                <a:cubicBezTo>
                  <a:pt x="59013" y="110078"/>
                  <a:pt x="58131" y="106692"/>
                  <a:pt x="56055" y="104566"/>
                </a:cubicBezTo>
                <a:cubicBezTo>
                  <a:pt x="52733" y="101181"/>
                  <a:pt x="48737" y="100236"/>
                  <a:pt x="44844" y="99527"/>
                </a:cubicBezTo>
                <a:cubicBezTo>
                  <a:pt x="40432" y="97322"/>
                  <a:pt x="36176" y="96535"/>
                  <a:pt x="31557" y="95748"/>
                </a:cubicBezTo>
                <a:cubicBezTo>
                  <a:pt x="28598" y="95196"/>
                  <a:pt x="25743" y="93622"/>
                  <a:pt x="22837" y="92598"/>
                </a:cubicBezTo>
                <a:cubicBezTo>
                  <a:pt x="20346" y="91732"/>
                  <a:pt x="17750" y="91259"/>
                  <a:pt x="15363" y="90078"/>
                </a:cubicBezTo>
                <a:cubicBezTo>
                  <a:pt x="14377" y="87874"/>
                  <a:pt x="13702" y="86535"/>
                  <a:pt x="12041" y="85669"/>
                </a:cubicBezTo>
                <a:cubicBezTo>
                  <a:pt x="10069" y="82677"/>
                  <a:pt x="11262" y="84251"/>
                  <a:pt x="8304" y="81259"/>
                </a:cubicBezTo>
                <a:cubicBezTo>
                  <a:pt x="6124" y="79055"/>
                  <a:pt x="5709" y="76141"/>
                  <a:pt x="3321" y="74960"/>
                </a:cubicBezTo>
                <a:cubicBezTo>
                  <a:pt x="882" y="69370"/>
                  <a:pt x="1038" y="61811"/>
                  <a:pt x="0" y="55433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253" name="Shape 1253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254" name="Shape 1254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255" name="Shape 1255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256" name="Shape 1256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257" name="Shape 1257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45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263" name="Shape 1263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264" name="Shape 1264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265" name="Shape 1265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266" name="Shape 1266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267" name="Shape 1267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268" name="Shape 1268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269" name="Shape 1269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270" name="Shape 1270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271" name="Shape 1271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272" name="Shape 1272"/>
          <p:cNvCxnSpPr>
            <a:stCxn id="1264" idx="7"/>
            <a:endCxn id="1267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3" name="Shape 1273"/>
          <p:cNvCxnSpPr>
            <a:stCxn id="1264" idx="6"/>
            <a:endCxn id="1268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4" name="Shape 1274"/>
          <p:cNvCxnSpPr>
            <a:stCxn id="1264" idx="5"/>
            <a:endCxn id="1269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5" name="Shape 1275"/>
          <p:cNvCxnSpPr>
            <a:stCxn id="1268" idx="7"/>
            <a:endCxn id="1265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6" name="Shape 1276"/>
          <p:cNvCxnSpPr>
            <a:stCxn id="1270" idx="7"/>
            <a:endCxn id="1265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7" name="Shape 1277"/>
          <p:cNvCxnSpPr>
            <a:stCxn id="1268" idx="5"/>
            <a:endCxn id="1271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8" name="Shape 1278"/>
          <p:cNvCxnSpPr>
            <a:stCxn id="1271" idx="5"/>
            <a:endCxn id="1266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9" name="Shape 1279"/>
          <p:cNvCxnSpPr>
            <a:stCxn id="1271" idx="6"/>
            <a:endCxn id="1270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0" name="Shape 1280"/>
          <p:cNvCxnSpPr>
            <a:stCxn id="1270" idx="4"/>
            <a:endCxn id="1266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1" name="Shape 1281"/>
          <p:cNvCxnSpPr>
            <a:stCxn id="1265" idx="3"/>
            <a:endCxn id="1271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2" name="Shape 1282"/>
          <p:cNvCxnSpPr>
            <a:stCxn id="1268" idx="4"/>
            <a:endCxn id="1269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3" name="Shape 1283"/>
          <p:cNvCxnSpPr>
            <a:stCxn id="1269" idx="6"/>
            <a:endCxn id="1271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4" name="Shape 1284"/>
          <p:cNvCxnSpPr>
            <a:stCxn id="1267" idx="6"/>
            <a:endCxn id="1265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5" name="Shape 1285"/>
          <p:cNvCxnSpPr>
            <a:stCxn id="1269" idx="6"/>
            <a:endCxn id="1266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6" name="Shape 1286"/>
          <p:cNvCxnSpPr>
            <a:stCxn id="1265" idx="5"/>
            <a:endCxn id="1266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287" name="Shape 1287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288" name="Shape 1288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289" name="Shape 1289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290" name="Shape 1290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291" name="Shape 1291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292" name="Shape 1292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293" name="Shape 1293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294" name="Shape 1294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295" name="Shape 1295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296" name="Shape 1296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297" name="Shape 1297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298" name="Shape 1298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299" name="Shape 1299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300" name="Shape 1300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301" name="Shape 1301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302" name="Shape 1302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303" name="Shape 1303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304" name="Shape 1304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05" name="Shape 1305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06" name="Shape 1306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307" name="Shape 1307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08" name="Shape 1308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310" name="Shape 1310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11" name="Shape 1311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12" name="Shape 1312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13" name="Shape 1313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14" name="Shape 1314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15" name="Shape 1315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16" name="Shape 1316"/>
          <p:cNvSpPr/>
          <p:nvPr/>
        </p:nvSpPr>
        <p:spPr>
          <a:xfrm>
            <a:off x="234809" y="3233138"/>
            <a:ext cx="5219982" cy="344085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55433"/>
                </a:moveTo>
                <a:cubicBezTo>
                  <a:pt x="1089" y="50472"/>
                  <a:pt x="1816" y="45905"/>
                  <a:pt x="3737" y="41574"/>
                </a:cubicBezTo>
                <a:cubicBezTo>
                  <a:pt x="4878" y="38976"/>
                  <a:pt x="7058" y="37559"/>
                  <a:pt x="8719" y="35905"/>
                </a:cubicBezTo>
                <a:cubicBezTo>
                  <a:pt x="10640" y="33937"/>
                  <a:pt x="9550" y="35039"/>
                  <a:pt x="12041" y="32755"/>
                </a:cubicBezTo>
                <a:cubicBezTo>
                  <a:pt x="13702" y="31259"/>
                  <a:pt x="17024" y="31496"/>
                  <a:pt x="18685" y="30236"/>
                </a:cubicBezTo>
                <a:cubicBezTo>
                  <a:pt x="20968" y="28503"/>
                  <a:pt x="23304" y="28031"/>
                  <a:pt x="25743" y="27086"/>
                </a:cubicBezTo>
                <a:cubicBezTo>
                  <a:pt x="27664" y="26377"/>
                  <a:pt x="29584" y="25118"/>
                  <a:pt x="31557" y="24566"/>
                </a:cubicBezTo>
                <a:cubicBezTo>
                  <a:pt x="34152" y="23858"/>
                  <a:pt x="36799" y="23228"/>
                  <a:pt x="39446" y="22677"/>
                </a:cubicBezTo>
                <a:cubicBezTo>
                  <a:pt x="41366" y="22283"/>
                  <a:pt x="45882" y="21889"/>
                  <a:pt x="48166" y="20157"/>
                </a:cubicBezTo>
                <a:cubicBezTo>
                  <a:pt x="50553" y="18346"/>
                  <a:pt x="52525" y="14330"/>
                  <a:pt x="54809" y="11968"/>
                </a:cubicBezTo>
                <a:cubicBezTo>
                  <a:pt x="59169" y="7559"/>
                  <a:pt x="63996" y="5039"/>
                  <a:pt x="68927" y="2519"/>
                </a:cubicBezTo>
                <a:cubicBezTo>
                  <a:pt x="70536" y="1732"/>
                  <a:pt x="71833" y="629"/>
                  <a:pt x="73494" y="0"/>
                </a:cubicBezTo>
                <a:cubicBezTo>
                  <a:pt x="77491" y="393"/>
                  <a:pt x="81539" y="787"/>
                  <a:pt x="85536" y="1259"/>
                </a:cubicBezTo>
                <a:cubicBezTo>
                  <a:pt x="86522" y="1417"/>
                  <a:pt x="87508" y="1338"/>
                  <a:pt x="88442" y="1889"/>
                </a:cubicBezTo>
                <a:cubicBezTo>
                  <a:pt x="89377" y="2440"/>
                  <a:pt x="90103" y="3543"/>
                  <a:pt x="90934" y="4409"/>
                </a:cubicBezTo>
                <a:cubicBezTo>
                  <a:pt x="92128" y="5590"/>
                  <a:pt x="94204" y="5905"/>
                  <a:pt x="95501" y="6929"/>
                </a:cubicBezTo>
                <a:cubicBezTo>
                  <a:pt x="97941" y="8740"/>
                  <a:pt x="100380" y="10629"/>
                  <a:pt x="102975" y="11968"/>
                </a:cubicBezTo>
                <a:cubicBezTo>
                  <a:pt x="104792" y="14724"/>
                  <a:pt x="106089" y="17716"/>
                  <a:pt x="107543" y="20787"/>
                </a:cubicBezTo>
                <a:cubicBezTo>
                  <a:pt x="108788" y="23385"/>
                  <a:pt x="111228" y="25354"/>
                  <a:pt x="112941" y="27086"/>
                </a:cubicBezTo>
                <a:cubicBezTo>
                  <a:pt x="114446" y="31732"/>
                  <a:pt x="116782" y="35669"/>
                  <a:pt x="118339" y="40314"/>
                </a:cubicBezTo>
                <a:cubicBezTo>
                  <a:pt x="119792" y="44724"/>
                  <a:pt x="119636" y="50708"/>
                  <a:pt x="120000" y="55433"/>
                </a:cubicBezTo>
                <a:cubicBezTo>
                  <a:pt x="119844" y="65118"/>
                  <a:pt x="119844" y="74724"/>
                  <a:pt x="119584" y="84409"/>
                </a:cubicBezTo>
                <a:cubicBezTo>
                  <a:pt x="119532" y="86456"/>
                  <a:pt x="119013" y="90157"/>
                  <a:pt x="118339" y="91968"/>
                </a:cubicBezTo>
                <a:cubicBezTo>
                  <a:pt x="116678" y="96456"/>
                  <a:pt x="114446" y="99291"/>
                  <a:pt x="111695" y="102047"/>
                </a:cubicBezTo>
                <a:cubicBezTo>
                  <a:pt x="110865" y="102913"/>
                  <a:pt x="110034" y="103700"/>
                  <a:pt x="109204" y="104566"/>
                </a:cubicBezTo>
                <a:cubicBezTo>
                  <a:pt x="108788" y="104960"/>
                  <a:pt x="107958" y="105826"/>
                  <a:pt x="107958" y="105826"/>
                </a:cubicBezTo>
                <a:cubicBezTo>
                  <a:pt x="105882" y="110629"/>
                  <a:pt x="104896" y="112677"/>
                  <a:pt x="101730" y="115905"/>
                </a:cubicBezTo>
                <a:cubicBezTo>
                  <a:pt x="100847" y="116771"/>
                  <a:pt x="99809" y="117322"/>
                  <a:pt x="98823" y="117795"/>
                </a:cubicBezTo>
                <a:cubicBezTo>
                  <a:pt x="97733" y="118346"/>
                  <a:pt x="95501" y="119055"/>
                  <a:pt x="95501" y="119055"/>
                </a:cubicBezTo>
                <a:cubicBezTo>
                  <a:pt x="89117" y="118740"/>
                  <a:pt x="82577" y="120000"/>
                  <a:pt x="76401" y="117795"/>
                </a:cubicBezTo>
                <a:cubicBezTo>
                  <a:pt x="75415" y="117480"/>
                  <a:pt x="74896" y="115669"/>
                  <a:pt x="73910" y="115275"/>
                </a:cubicBezTo>
                <a:cubicBezTo>
                  <a:pt x="69705" y="113700"/>
                  <a:pt x="65346" y="113070"/>
                  <a:pt x="61038" y="112125"/>
                </a:cubicBezTo>
                <a:cubicBezTo>
                  <a:pt x="59013" y="110078"/>
                  <a:pt x="58131" y="106692"/>
                  <a:pt x="56055" y="104566"/>
                </a:cubicBezTo>
                <a:cubicBezTo>
                  <a:pt x="52733" y="101181"/>
                  <a:pt x="48737" y="100236"/>
                  <a:pt x="44844" y="99527"/>
                </a:cubicBezTo>
                <a:cubicBezTo>
                  <a:pt x="40432" y="97322"/>
                  <a:pt x="36176" y="96535"/>
                  <a:pt x="31557" y="95748"/>
                </a:cubicBezTo>
                <a:cubicBezTo>
                  <a:pt x="28598" y="95196"/>
                  <a:pt x="25743" y="93622"/>
                  <a:pt x="22837" y="92598"/>
                </a:cubicBezTo>
                <a:cubicBezTo>
                  <a:pt x="20346" y="91732"/>
                  <a:pt x="17750" y="91259"/>
                  <a:pt x="15363" y="90078"/>
                </a:cubicBezTo>
                <a:cubicBezTo>
                  <a:pt x="14377" y="87874"/>
                  <a:pt x="13702" y="86535"/>
                  <a:pt x="12041" y="85669"/>
                </a:cubicBezTo>
                <a:cubicBezTo>
                  <a:pt x="10069" y="82677"/>
                  <a:pt x="11262" y="84251"/>
                  <a:pt x="8304" y="81259"/>
                </a:cubicBezTo>
                <a:cubicBezTo>
                  <a:pt x="6124" y="79055"/>
                  <a:pt x="5709" y="76141"/>
                  <a:pt x="3321" y="74960"/>
                </a:cubicBezTo>
                <a:cubicBezTo>
                  <a:pt x="882" y="69370"/>
                  <a:pt x="1038" y="61811"/>
                  <a:pt x="0" y="55433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317" name="Shape 1317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318" name="Shape 1318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19" name="Shape 1319"/>
          <p:cNvSpPr/>
          <p:nvPr/>
        </p:nvSpPr>
        <p:spPr>
          <a:xfrm rot="5400000">
            <a:off x="4197209" y="9076267"/>
            <a:ext cx="248355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320" name="Shape 1320"/>
          <p:cNvSpPr txBox="1"/>
          <p:nvPr/>
        </p:nvSpPr>
        <p:spPr>
          <a:xfrm>
            <a:off x="4585548" y="8994985"/>
            <a:ext cx="1817510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dmin</a:t>
            </a:r>
          </a:p>
        </p:txBody>
      </p:sp>
      <p:sp>
        <p:nvSpPr>
          <p:cNvPr id="1321" name="Shape 1321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22" name="Shape 1322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23" name="Shape 1323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324" name="Shape 1324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25" name="Shape 1325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326" name="Shape 1326"/>
          <p:cNvSpPr txBox="1"/>
          <p:nvPr/>
        </p:nvSpPr>
        <p:spPr>
          <a:xfrm>
            <a:off x="5130800" y="9384267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  <p:sp>
        <p:nvSpPr>
          <p:cNvPr id="67" name="Shape 1243"/>
          <p:cNvSpPr txBox="1"/>
          <p:nvPr/>
        </p:nvSpPr>
        <p:spPr>
          <a:xfrm>
            <a:off x="3973691" y="1442719"/>
            <a:ext cx="4791003" cy="142411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6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3, 4, 5, 7, t }</a:t>
            </a:r>
          </a:p>
          <a:p>
            <a:pPr>
              <a:spcBef>
                <a:spcPts val="520"/>
              </a:spcBef>
              <a:buClr>
                <a:srgbClr val="003399"/>
              </a:buClr>
              <a:buSzPct val="25000"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Shape 1331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46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332" name="Shape 1332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333" name="Shape 1333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334" name="Shape 1334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335" name="Shape 1335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336" name="Shape 1336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337" name="Shape 1337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338" name="Shape 1338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339" name="Shape 1339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340" name="Shape 1340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341" name="Shape 1341"/>
          <p:cNvCxnSpPr>
            <a:stCxn id="1333" idx="7"/>
            <a:endCxn id="1336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2" name="Shape 1342"/>
          <p:cNvCxnSpPr>
            <a:stCxn id="1333" idx="6"/>
            <a:endCxn id="1337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3" name="Shape 1343"/>
          <p:cNvCxnSpPr>
            <a:stCxn id="1333" idx="5"/>
            <a:endCxn id="1338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4" name="Shape 1344"/>
          <p:cNvCxnSpPr>
            <a:stCxn id="1337" idx="7"/>
            <a:endCxn id="1334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5" name="Shape 1345"/>
          <p:cNvCxnSpPr>
            <a:stCxn id="1339" idx="7"/>
            <a:endCxn id="1334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6" name="Shape 1346"/>
          <p:cNvCxnSpPr>
            <a:stCxn id="1337" idx="5"/>
            <a:endCxn id="1340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7" name="Shape 1347"/>
          <p:cNvCxnSpPr>
            <a:stCxn id="1340" idx="5"/>
            <a:endCxn id="1335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8" name="Shape 1348"/>
          <p:cNvCxnSpPr>
            <a:stCxn id="1340" idx="6"/>
            <a:endCxn id="1339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9" name="Shape 1349"/>
          <p:cNvCxnSpPr>
            <a:stCxn id="1339" idx="4"/>
            <a:endCxn id="1335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0" name="Shape 1350"/>
          <p:cNvCxnSpPr>
            <a:stCxn id="1334" idx="3"/>
            <a:endCxn id="1340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1" name="Shape 1351"/>
          <p:cNvCxnSpPr>
            <a:stCxn id="1337" idx="4"/>
            <a:endCxn id="1338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2" name="Shape 1352"/>
          <p:cNvCxnSpPr>
            <a:stCxn id="1338" idx="6"/>
            <a:endCxn id="1340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3" name="Shape 1353"/>
          <p:cNvCxnSpPr>
            <a:stCxn id="1336" idx="6"/>
            <a:endCxn id="1334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4" name="Shape 1354"/>
          <p:cNvCxnSpPr>
            <a:stCxn id="1338" idx="6"/>
            <a:endCxn id="1335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5" name="Shape 1355"/>
          <p:cNvCxnSpPr>
            <a:stCxn id="1334" idx="5"/>
            <a:endCxn id="1335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356" name="Shape 1356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357" name="Shape 1357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358" name="Shape 1358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359" name="Shape 1359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360" name="Shape 1360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361" name="Shape 1361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362" name="Shape 1362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363" name="Shape 1363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364" name="Shape 1364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365" name="Shape 1365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366" name="Shape 1366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367" name="Shape 1367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368" name="Shape 1368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369" name="Shape 1369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370" name="Shape 1370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371" name="Shape 1371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372" name="Shape 1372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73" name="Shape 1373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74" name="Shape 1374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375" name="Shape 1375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76" name="Shape 1376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377" name="Shape 1377"/>
          <p:cNvSpPr txBox="1"/>
          <p:nvPr/>
        </p:nvSpPr>
        <p:spPr>
          <a:xfrm>
            <a:off x="3973691" y="1442719"/>
            <a:ext cx="4791003" cy="153510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3, 4, 5,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7 }</a:t>
            </a: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378" name="Shape 1378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79" name="Shape 1379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80" name="Shape 1380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81" name="Shape 1381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82" name="Shape 1382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83" name="Shape 1383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84" name="Shape 1384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385" name="Shape 1385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86" name="Shape 1386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1387" name="Shape 1387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88" name="Shape 1388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1389" name="Shape 1389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90" name="Shape 1390"/>
          <p:cNvSpPr/>
          <p:nvPr/>
        </p:nvSpPr>
        <p:spPr>
          <a:xfrm>
            <a:off x="270933" y="3269263"/>
            <a:ext cx="5165796" cy="633532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1475"/>
                </a:moveTo>
                <a:cubicBezTo>
                  <a:pt x="367" y="29893"/>
                  <a:pt x="576" y="28695"/>
                  <a:pt x="1678" y="27369"/>
                </a:cubicBezTo>
                <a:cubicBezTo>
                  <a:pt x="2989" y="23178"/>
                  <a:pt x="7814" y="17491"/>
                  <a:pt x="13006" y="16079"/>
                </a:cubicBezTo>
                <a:cubicBezTo>
                  <a:pt x="15839" y="13770"/>
                  <a:pt x="12587" y="16079"/>
                  <a:pt x="15944" y="14711"/>
                </a:cubicBezTo>
                <a:cubicBezTo>
                  <a:pt x="16573" y="14454"/>
                  <a:pt x="16993" y="13984"/>
                  <a:pt x="17622" y="13684"/>
                </a:cubicBezTo>
                <a:cubicBezTo>
                  <a:pt x="20979" y="12102"/>
                  <a:pt x="24702" y="10905"/>
                  <a:pt x="28531" y="10263"/>
                </a:cubicBezTo>
                <a:cubicBezTo>
                  <a:pt x="31573" y="9023"/>
                  <a:pt x="34982" y="7355"/>
                  <a:pt x="38181" y="6500"/>
                </a:cubicBezTo>
                <a:cubicBezTo>
                  <a:pt x="39965" y="5046"/>
                  <a:pt x="43688" y="3806"/>
                  <a:pt x="46153" y="3421"/>
                </a:cubicBezTo>
                <a:cubicBezTo>
                  <a:pt x="50979" y="1454"/>
                  <a:pt x="55489" y="641"/>
                  <a:pt x="60839" y="0"/>
                </a:cubicBezTo>
                <a:cubicBezTo>
                  <a:pt x="68653" y="171"/>
                  <a:pt x="76573" y="128"/>
                  <a:pt x="84335" y="1026"/>
                </a:cubicBezTo>
                <a:cubicBezTo>
                  <a:pt x="87167" y="1796"/>
                  <a:pt x="89947" y="2779"/>
                  <a:pt x="92727" y="3763"/>
                </a:cubicBezTo>
                <a:cubicBezTo>
                  <a:pt x="94458" y="4362"/>
                  <a:pt x="96713" y="4746"/>
                  <a:pt x="98181" y="5816"/>
                </a:cubicBezTo>
                <a:cubicBezTo>
                  <a:pt x="101013" y="7868"/>
                  <a:pt x="99860" y="7526"/>
                  <a:pt x="102377" y="8895"/>
                </a:cubicBezTo>
                <a:cubicBezTo>
                  <a:pt x="104108" y="9836"/>
                  <a:pt x="104527" y="9707"/>
                  <a:pt x="105734" y="10947"/>
                </a:cubicBezTo>
                <a:cubicBezTo>
                  <a:pt x="106311" y="11546"/>
                  <a:pt x="107569" y="13513"/>
                  <a:pt x="108671" y="14027"/>
                </a:cubicBezTo>
                <a:cubicBezTo>
                  <a:pt x="109982" y="14625"/>
                  <a:pt x="111503" y="14839"/>
                  <a:pt x="112867" y="15395"/>
                </a:cubicBezTo>
                <a:cubicBezTo>
                  <a:pt x="114073" y="16721"/>
                  <a:pt x="115174" y="18260"/>
                  <a:pt x="115804" y="19843"/>
                </a:cubicBezTo>
                <a:cubicBezTo>
                  <a:pt x="116118" y="22238"/>
                  <a:pt x="116171" y="25359"/>
                  <a:pt x="117062" y="27712"/>
                </a:cubicBezTo>
                <a:cubicBezTo>
                  <a:pt x="117482" y="28866"/>
                  <a:pt x="118374" y="29850"/>
                  <a:pt x="118741" y="31133"/>
                </a:cubicBezTo>
                <a:cubicBezTo>
                  <a:pt x="119003" y="33314"/>
                  <a:pt x="119160" y="35238"/>
                  <a:pt x="120000" y="37291"/>
                </a:cubicBezTo>
                <a:cubicBezTo>
                  <a:pt x="119842" y="38873"/>
                  <a:pt x="119895" y="40498"/>
                  <a:pt x="119580" y="42081"/>
                </a:cubicBezTo>
                <a:cubicBezTo>
                  <a:pt x="119423" y="42765"/>
                  <a:pt x="117220" y="45288"/>
                  <a:pt x="117062" y="45502"/>
                </a:cubicBezTo>
                <a:cubicBezTo>
                  <a:pt x="115699" y="47170"/>
                  <a:pt x="115069" y="48966"/>
                  <a:pt x="113706" y="50634"/>
                </a:cubicBezTo>
                <a:cubicBezTo>
                  <a:pt x="113339" y="52344"/>
                  <a:pt x="113391" y="54098"/>
                  <a:pt x="112867" y="55766"/>
                </a:cubicBezTo>
                <a:cubicBezTo>
                  <a:pt x="112447" y="57134"/>
                  <a:pt x="111923" y="56621"/>
                  <a:pt x="110769" y="57134"/>
                </a:cubicBezTo>
                <a:cubicBezTo>
                  <a:pt x="108881" y="57990"/>
                  <a:pt x="107727" y="58973"/>
                  <a:pt x="105734" y="59529"/>
                </a:cubicBezTo>
                <a:cubicBezTo>
                  <a:pt x="104895" y="61539"/>
                  <a:pt x="105996" y="59700"/>
                  <a:pt x="103636" y="61240"/>
                </a:cubicBezTo>
                <a:cubicBezTo>
                  <a:pt x="102692" y="61838"/>
                  <a:pt x="102167" y="62865"/>
                  <a:pt x="101118" y="63292"/>
                </a:cubicBezTo>
                <a:cubicBezTo>
                  <a:pt x="99965" y="63763"/>
                  <a:pt x="98653" y="64191"/>
                  <a:pt x="97762" y="65003"/>
                </a:cubicBezTo>
                <a:cubicBezTo>
                  <a:pt x="96713" y="65987"/>
                  <a:pt x="95821" y="67099"/>
                  <a:pt x="94825" y="68082"/>
                </a:cubicBezTo>
                <a:cubicBezTo>
                  <a:pt x="91258" y="71589"/>
                  <a:pt x="91101" y="78517"/>
                  <a:pt x="89370" y="82794"/>
                </a:cubicBezTo>
                <a:cubicBezTo>
                  <a:pt x="89213" y="91903"/>
                  <a:pt x="89213" y="101054"/>
                  <a:pt x="88951" y="110163"/>
                </a:cubicBezTo>
                <a:cubicBezTo>
                  <a:pt x="88898" y="111874"/>
                  <a:pt x="86486" y="116407"/>
                  <a:pt x="85174" y="117690"/>
                </a:cubicBezTo>
                <a:cubicBezTo>
                  <a:pt x="83706" y="119101"/>
                  <a:pt x="83811" y="118759"/>
                  <a:pt x="81398" y="119401"/>
                </a:cubicBezTo>
                <a:cubicBezTo>
                  <a:pt x="80979" y="119529"/>
                  <a:pt x="80139" y="119743"/>
                  <a:pt x="80139" y="119743"/>
                </a:cubicBezTo>
                <a:cubicBezTo>
                  <a:pt x="67762" y="119401"/>
                  <a:pt x="70541" y="120000"/>
                  <a:pt x="63356" y="118032"/>
                </a:cubicBezTo>
                <a:cubicBezTo>
                  <a:pt x="61573" y="115851"/>
                  <a:pt x="58269" y="115210"/>
                  <a:pt x="55384" y="114269"/>
                </a:cubicBezTo>
                <a:cubicBezTo>
                  <a:pt x="53601" y="112815"/>
                  <a:pt x="53601" y="111190"/>
                  <a:pt x="52447" y="109479"/>
                </a:cubicBezTo>
                <a:cubicBezTo>
                  <a:pt x="51031" y="107384"/>
                  <a:pt x="48881" y="106101"/>
                  <a:pt x="46573" y="104689"/>
                </a:cubicBezTo>
                <a:cubicBezTo>
                  <a:pt x="45052" y="100926"/>
                  <a:pt x="43741" y="99900"/>
                  <a:pt x="39860" y="97505"/>
                </a:cubicBezTo>
                <a:cubicBezTo>
                  <a:pt x="39073" y="94982"/>
                  <a:pt x="37657" y="92715"/>
                  <a:pt x="36503" y="90320"/>
                </a:cubicBezTo>
                <a:cubicBezTo>
                  <a:pt x="35979" y="89208"/>
                  <a:pt x="35821" y="88011"/>
                  <a:pt x="35244" y="86899"/>
                </a:cubicBezTo>
                <a:cubicBezTo>
                  <a:pt x="34562" y="85573"/>
                  <a:pt x="33094" y="84461"/>
                  <a:pt x="32307" y="83136"/>
                </a:cubicBezTo>
                <a:cubicBezTo>
                  <a:pt x="32045" y="82024"/>
                  <a:pt x="31625" y="79287"/>
                  <a:pt x="31048" y="78346"/>
                </a:cubicBezTo>
                <a:cubicBezTo>
                  <a:pt x="30681" y="77790"/>
                  <a:pt x="29947" y="77448"/>
                  <a:pt x="29370" y="76977"/>
                </a:cubicBezTo>
                <a:cubicBezTo>
                  <a:pt x="28216" y="74198"/>
                  <a:pt x="26381" y="71418"/>
                  <a:pt x="24755" y="68766"/>
                </a:cubicBezTo>
                <a:cubicBezTo>
                  <a:pt x="23811" y="67227"/>
                  <a:pt x="24020" y="66500"/>
                  <a:pt x="22657" y="65003"/>
                </a:cubicBezTo>
                <a:cubicBezTo>
                  <a:pt x="22237" y="63549"/>
                  <a:pt x="21555" y="62480"/>
                  <a:pt x="20559" y="61240"/>
                </a:cubicBezTo>
                <a:cubicBezTo>
                  <a:pt x="18933" y="56022"/>
                  <a:pt x="14842" y="51147"/>
                  <a:pt x="10909" y="46870"/>
                </a:cubicBezTo>
                <a:cubicBezTo>
                  <a:pt x="10279" y="45331"/>
                  <a:pt x="9073" y="44091"/>
                  <a:pt x="7972" y="42765"/>
                </a:cubicBezTo>
                <a:cubicBezTo>
                  <a:pt x="7500" y="42166"/>
                  <a:pt x="7604" y="41311"/>
                  <a:pt x="7132" y="40712"/>
                </a:cubicBezTo>
                <a:cubicBezTo>
                  <a:pt x="6870" y="40370"/>
                  <a:pt x="6660" y="39942"/>
                  <a:pt x="6293" y="39686"/>
                </a:cubicBezTo>
                <a:cubicBezTo>
                  <a:pt x="5559" y="39130"/>
                  <a:pt x="3776" y="38317"/>
                  <a:pt x="3776" y="38317"/>
                </a:cubicBezTo>
                <a:cubicBezTo>
                  <a:pt x="3513" y="37975"/>
                  <a:pt x="3146" y="37676"/>
                  <a:pt x="2937" y="37291"/>
                </a:cubicBezTo>
                <a:cubicBezTo>
                  <a:pt x="2727" y="36949"/>
                  <a:pt x="2727" y="36564"/>
                  <a:pt x="2517" y="36265"/>
                </a:cubicBezTo>
                <a:cubicBezTo>
                  <a:pt x="2045" y="35538"/>
                  <a:pt x="839" y="34212"/>
                  <a:pt x="839" y="34212"/>
                </a:cubicBezTo>
                <a:cubicBezTo>
                  <a:pt x="419" y="30962"/>
                  <a:pt x="1311" y="30406"/>
                  <a:pt x="0" y="31475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391" name="Shape 1391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392" name="Shape 1392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93" name="Shape 1393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94" name="Shape 1394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395" name="Shape 1395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96" name="Shape 1396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397" name="Shape 1397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Shape 1402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47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403" name="Shape 1403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404" name="Shape 1404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405" name="Shape 1405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406" name="Shape 1406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407" name="Shape 1407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408" name="Shape 1408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409" name="Shape 1409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410" name="Shape 1410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411" name="Shape 1411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412" name="Shape 1412"/>
          <p:cNvCxnSpPr>
            <a:stCxn id="1404" idx="7"/>
            <a:endCxn id="1407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3" name="Shape 1413"/>
          <p:cNvCxnSpPr>
            <a:stCxn id="1404" idx="6"/>
            <a:endCxn id="1408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4" name="Shape 1414"/>
          <p:cNvCxnSpPr>
            <a:stCxn id="1404" idx="5"/>
            <a:endCxn id="1409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5" name="Shape 1415"/>
          <p:cNvCxnSpPr>
            <a:stCxn id="1408" idx="7"/>
            <a:endCxn id="1405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6" name="Shape 1416"/>
          <p:cNvCxnSpPr>
            <a:stCxn id="1410" idx="7"/>
            <a:endCxn id="1405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7" name="Shape 1417"/>
          <p:cNvCxnSpPr>
            <a:stCxn id="1408" idx="5"/>
            <a:endCxn id="1411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8" name="Shape 1418"/>
          <p:cNvCxnSpPr>
            <a:stCxn id="1411" idx="5"/>
            <a:endCxn id="1406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9" name="Shape 1419"/>
          <p:cNvCxnSpPr>
            <a:stCxn id="1411" idx="6"/>
            <a:endCxn id="1410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0" name="Shape 1420"/>
          <p:cNvCxnSpPr>
            <a:stCxn id="1410" idx="4"/>
            <a:endCxn id="1406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1" name="Shape 1421"/>
          <p:cNvCxnSpPr>
            <a:stCxn id="1405" idx="3"/>
            <a:endCxn id="1411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2" name="Shape 1422"/>
          <p:cNvCxnSpPr>
            <a:stCxn id="1408" idx="4"/>
            <a:endCxn id="1409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3" name="Shape 1423"/>
          <p:cNvCxnSpPr>
            <a:stCxn id="1409" idx="6"/>
            <a:endCxn id="1411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4" name="Shape 1424"/>
          <p:cNvCxnSpPr>
            <a:stCxn id="1407" idx="6"/>
            <a:endCxn id="1405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5" name="Shape 1425"/>
          <p:cNvCxnSpPr>
            <a:stCxn id="1409" idx="6"/>
            <a:endCxn id="1406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6" name="Shape 1426"/>
          <p:cNvCxnSpPr>
            <a:stCxn id="1405" idx="5"/>
            <a:endCxn id="1406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427" name="Shape 1427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428" name="Shape 1428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429" name="Shape 1429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430" name="Shape 1430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431" name="Shape 1431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432" name="Shape 1432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433" name="Shape 1433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434" name="Shape 1434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435" name="Shape 1435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436" name="Shape 1436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437" name="Shape 1437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438" name="Shape 1438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439" name="Shape 1439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440" name="Shape 1440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441" name="Shape 1441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442" name="Shape 1442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443" name="Shape 1443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444" name="Shape 1444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445" name="Shape 1445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446" name="Shape 1446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447" name="Shape 1447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448" name="Shape 1448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450" name="Shape 1450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451" name="Shape 1451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452" name="Shape 1452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453" name="Shape 1453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454" name="Shape 1454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455" name="Shape 1455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456" name="Shape 1456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457" name="Shape 1457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458" name="Shape 1458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1459" name="Shape 1459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460" name="Shape 1460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1461" name="Shape 1461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462" name="Shape 1462"/>
          <p:cNvSpPr/>
          <p:nvPr/>
        </p:nvSpPr>
        <p:spPr>
          <a:xfrm>
            <a:off x="270933" y="3269263"/>
            <a:ext cx="5165796" cy="633532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1475"/>
                </a:moveTo>
                <a:cubicBezTo>
                  <a:pt x="367" y="29893"/>
                  <a:pt x="576" y="28695"/>
                  <a:pt x="1678" y="27369"/>
                </a:cubicBezTo>
                <a:cubicBezTo>
                  <a:pt x="2989" y="23178"/>
                  <a:pt x="7814" y="17491"/>
                  <a:pt x="13006" y="16079"/>
                </a:cubicBezTo>
                <a:cubicBezTo>
                  <a:pt x="15839" y="13770"/>
                  <a:pt x="12587" y="16079"/>
                  <a:pt x="15944" y="14711"/>
                </a:cubicBezTo>
                <a:cubicBezTo>
                  <a:pt x="16573" y="14454"/>
                  <a:pt x="16993" y="13984"/>
                  <a:pt x="17622" y="13684"/>
                </a:cubicBezTo>
                <a:cubicBezTo>
                  <a:pt x="20979" y="12102"/>
                  <a:pt x="24702" y="10905"/>
                  <a:pt x="28531" y="10263"/>
                </a:cubicBezTo>
                <a:cubicBezTo>
                  <a:pt x="31573" y="9023"/>
                  <a:pt x="34982" y="7355"/>
                  <a:pt x="38181" y="6500"/>
                </a:cubicBezTo>
                <a:cubicBezTo>
                  <a:pt x="39965" y="5046"/>
                  <a:pt x="43688" y="3806"/>
                  <a:pt x="46153" y="3421"/>
                </a:cubicBezTo>
                <a:cubicBezTo>
                  <a:pt x="50979" y="1454"/>
                  <a:pt x="55489" y="641"/>
                  <a:pt x="60839" y="0"/>
                </a:cubicBezTo>
                <a:cubicBezTo>
                  <a:pt x="68653" y="171"/>
                  <a:pt x="76573" y="128"/>
                  <a:pt x="84335" y="1026"/>
                </a:cubicBezTo>
                <a:cubicBezTo>
                  <a:pt x="87167" y="1796"/>
                  <a:pt x="89947" y="2779"/>
                  <a:pt x="92727" y="3763"/>
                </a:cubicBezTo>
                <a:cubicBezTo>
                  <a:pt x="94458" y="4362"/>
                  <a:pt x="96713" y="4746"/>
                  <a:pt x="98181" y="5816"/>
                </a:cubicBezTo>
                <a:cubicBezTo>
                  <a:pt x="101013" y="7868"/>
                  <a:pt x="99860" y="7526"/>
                  <a:pt x="102377" y="8895"/>
                </a:cubicBezTo>
                <a:cubicBezTo>
                  <a:pt x="104108" y="9836"/>
                  <a:pt x="104527" y="9707"/>
                  <a:pt x="105734" y="10947"/>
                </a:cubicBezTo>
                <a:cubicBezTo>
                  <a:pt x="106311" y="11546"/>
                  <a:pt x="107569" y="13513"/>
                  <a:pt x="108671" y="14027"/>
                </a:cubicBezTo>
                <a:cubicBezTo>
                  <a:pt x="109982" y="14625"/>
                  <a:pt x="111503" y="14839"/>
                  <a:pt x="112867" y="15395"/>
                </a:cubicBezTo>
                <a:cubicBezTo>
                  <a:pt x="114073" y="16721"/>
                  <a:pt x="115174" y="18260"/>
                  <a:pt x="115804" y="19843"/>
                </a:cubicBezTo>
                <a:cubicBezTo>
                  <a:pt x="116118" y="22238"/>
                  <a:pt x="116171" y="25359"/>
                  <a:pt x="117062" y="27712"/>
                </a:cubicBezTo>
                <a:cubicBezTo>
                  <a:pt x="117482" y="28866"/>
                  <a:pt x="118374" y="29850"/>
                  <a:pt x="118741" y="31133"/>
                </a:cubicBezTo>
                <a:cubicBezTo>
                  <a:pt x="119003" y="33314"/>
                  <a:pt x="119160" y="35238"/>
                  <a:pt x="120000" y="37291"/>
                </a:cubicBezTo>
                <a:cubicBezTo>
                  <a:pt x="119842" y="38873"/>
                  <a:pt x="119895" y="40498"/>
                  <a:pt x="119580" y="42081"/>
                </a:cubicBezTo>
                <a:cubicBezTo>
                  <a:pt x="119423" y="42765"/>
                  <a:pt x="117220" y="45288"/>
                  <a:pt x="117062" y="45502"/>
                </a:cubicBezTo>
                <a:cubicBezTo>
                  <a:pt x="115699" y="47170"/>
                  <a:pt x="115069" y="48966"/>
                  <a:pt x="113706" y="50634"/>
                </a:cubicBezTo>
                <a:cubicBezTo>
                  <a:pt x="113339" y="52344"/>
                  <a:pt x="113391" y="54098"/>
                  <a:pt x="112867" y="55766"/>
                </a:cubicBezTo>
                <a:cubicBezTo>
                  <a:pt x="112447" y="57134"/>
                  <a:pt x="111923" y="56621"/>
                  <a:pt x="110769" y="57134"/>
                </a:cubicBezTo>
                <a:cubicBezTo>
                  <a:pt x="108881" y="57990"/>
                  <a:pt x="107727" y="58973"/>
                  <a:pt x="105734" y="59529"/>
                </a:cubicBezTo>
                <a:cubicBezTo>
                  <a:pt x="104895" y="61539"/>
                  <a:pt x="105996" y="59700"/>
                  <a:pt x="103636" y="61240"/>
                </a:cubicBezTo>
                <a:cubicBezTo>
                  <a:pt x="102692" y="61838"/>
                  <a:pt x="102167" y="62865"/>
                  <a:pt x="101118" y="63292"/>
                </a:cubicBezTo>
                <a:cubicBezTo>
                  <a:pt x="99965" y="63763"/>
                  <a:pt x="98653" y="64191"/>
                  <a:pt x="97762" y="65003"/>
                </a:cubicBezTo>
                <a:cubicBezTo>
                  <a:pt x="96713" y="65987"/>
                  <a:pt x="95821" y="67099"/>
                  <a:pt x="94825" y="68082"/>
                </a:cubicBezTo>
                <a:cubicBezTo>
                  <a:pt x="91258" y="71589"/>
                  <a:pt x="91101" y="78517"/>
                  <a:pt x="89370" y="82794"/>
                </a:cubicBezTo>
                <a:cubicBezTo>
                  <a:pt x="89213" y="91903"/>
                  <a:pt x="89213" y="101054"/>
                  <a:pt x="88951" y="110163"/>
                </a:cubicBezTo>
                <a:cubicBezTo>
                  <a:pt x="88898" y="111874"/>
                  <a:pt x="86486" y="116407"/>
                  <a:pt x="85174" y="117690"/>
                </a:cubicBezTo>
                <a:cubicBezTo>
                  <a:pt x="83706" y="119101"/>
                  <a:pt x="83811" y="118759"/>
                  <a:pt x="81398" y="119401"/>
                </a:cubicBezTo>
                <a:cubicBezTo>
                  <a:pt x="80979" y="119529"/>
                  <a:pt x="80139" y="119743"/>
                  <a:pt x="80139" y="119743"/>
                </a:cubicBezTo>
                <a:cubicBezTo>
                  <a:pt x="67762" y="119401"/>
                  <a:pt x="70541" y="120000"/>
                  <a:pt x="63356" y="118032"/>
                </a:cubicBezTo>
                <a:cubicBezTo>
                  <a:pt x="61573" y="115851"/>
                  <a:pt x="58269" y="115210"/>
                  <a:pt x="55384" y="114269"/>
                </a:cubicBezTo>
                <a:cubicBezTo>
                  <a:pt x="53601" y="112815"/>
                  <a:pt x="53601" y="111190"/>
                  <a:pt x="52447" y="109479"/>
                </a:cubicBezTo>
                <a:cubicBezTo>
                  <a:pt x="51031" y="107384"/>
                  <a:pt x="48881" y="106101"/>
                  <a:pt x="46573" y="104689"/>
                </a:cubicBezTo>
                <a:cubicBezTo>
                  <a:pt x="45052" y="100926"/>
                  <a:pt x="43741" y="99900"/>
                  <a:pt x="39860" y="97505"/>
                </a:cubicBezTo>
                <a:cubicBezTo>
                  <a:pt x="39073" y="94982"/>
                  <a:pt x="37657" y="92715"/>
                  <a:pt x="36503" y="90320"/>
                </a:cubicBezTo>
                <a:cubicBezTo>
                  <a:pt x="35979" y="89208"/>
                  <a:pt x="35821" y="88011"/>
                  <a:pt x="35244" y="86899"/>
                </a:cubicBezTo>
                <a:cubicBezTo>
                  <a:pt x="34562" y="85573"/>
                  <a:pt x="33094" y="84461"/>
                  <a:pt x="32307" y="83136"/>
                </a:cubicBezTo>
                <a:cubicBezTo>
                  <a:pt x="32045" y="82024"/>
                  <a:pt x="31625" y="79287"/>
                  <a:pt x="31048" y="78346"/>
                </a:cubicBezTo>
                <a:cubicBezTo>
                  <a:pt x="30681" y="77790"/>
                  <a:pt x="29947" y="77448"/>
                  <a:pt x="29370" y="76977"/>
                </a:cubicBezTo>
                <a:cubicBezTo>
                  <a:pt x="28216" y="74198"/>
                  <a:pt x="26381" y="71418"/>
                  <a:pt x="24755" y="68766"/>
                </a:cubicBezTo>
                <a:cubicBezTo>
                  <a:pt x="23811" y="67227"/>
                  <a:pt x="24020" y="66500"/>
                  <a:pt x="22657" y="65003"/>
                </a:cubicBezTo>
                <a:cubicBezTo>
                  <a:pt x="22237" y="63549"/>
                  <a:pt x="21555" y="62480"/>
                  <a:pt x="20559" y="61240"/>
                </a:cubicBezTo>
                <a:cubicBezTo>
                  <a:pt x="18933" y="56022"/>
                  <a:pt x="14842" y="51147"/>
                  <a:pt x="10909" y="46870"/>
                </a:cubicBezTo>
                <a:cubicBezTo>
                  <a:pt x="10279" y="45331"/>
                  <a:pt x="9073" y="44091"/>
                  <a:pt x="7972" y="42765"/>
                </a:cubicBezTo>
                <a:cubicBezTo>
                  <a:pt x="7500" y="42166"/>
                  <a:pt x="7604" y="41311"/>
                  <a:pt x="7132" y="40712"/>
                </a:cubicBezTo>
                <a:cubicBezTo>
                  <a:pt x="6870" y="40370"/>
                  <a:pt x="6660" y="39942"/>
                  <a:pt x="6293" y="39686"/>
                </a:cubicBezTo>
                <a:cubicBezTo>
                  <a:pt x="5559" y="39130"/>
                  <a:pt x="3776" y="38317"/>
                  <a:pt x="3776" y="38317"/>
                </a:cubicBezTo>
                <a:cubicBezTo>
                  <a:pt x="3513" y="37975"/>
                  <a:pt x="3146" y="37676"/>
                  <a:pt x="2937" y="37291"/>
                </a:cubicBezTo>
                <a:cubicBezTo>
                  <a:pt x="2727" y="36949"/>
                  <a:pt x="2727" y="36564"/>
                  <a:pt x="2517" y="36265"/>
                </a:cubicBezTo>
                <a:cubicBezTo>
                  <a:pt x="2045" y="35538"/>
                  <a:pt x="839" y="34212"/>
                  <a:pt x="839" y="34212"/>
                </a:cubicBezTo>
                <a:cubicBezTo>
                  <a:pt x="419" y="30962"/>
                  <a:pt x="1311" y="30406"/>
                  <a:pt x="0" y="31475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463" name="Shape 1463"/>
          <p:cNvSpPr/>
          <p:nvPr/>
        </p:nvSpPr>
        <p:spPr>
          <a:xfrm rot="-2088649">
            <a:off x="11478544" y="2537744"/>
            <a:ext cx="248356" cy="447039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464" name="Shape 1464"/>
          <p:cNvSpPr txBox="1"/>
          <p:nvPr/>
        </p:nvSpPr>
        <p:spPr>
          <a:xfrm>
            <a:off x="10512213" y="1950719"/>
            <a:ext cx="1817512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dmin</a:t>
            </a:r>
          </a:p>
        </p:txBody>
      </p:sp>
      <p:sp>
        <p:nvSpPr>
          <p:cNvPr id="1465" name="Shape 1465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466" name="Shape 1466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467" name="Shape 1467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468" name="Shape 1468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469" name="Shape 1469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470" name="Shape 1470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  <p:sp>
        <p:nvSpPr>
          <p:cNvPr id="71" name="Shape 1377"/>
          <p:cNvSpPr txBox="1"/>
          <p:nvPr/>
        </p:nvSpPr>
        <p:spPr>
          <a:xfrm>
            <a:off x="3973691" y="1442719"/>
            <a:ext cx="4791003" cy="153510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3, 4, 5,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7 }</a:t>
            </a: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Shape 1475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48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476" name="Shape 1476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477" name="Shape 1477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478" name="Shape 1478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479" name="Shape 1479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480" name="Shape 1480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481" name="Shape 1481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482" name="Shape 1482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483" name="Shape 1483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484" name="Shape 1484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485" name="Shape 1485"/>
          <p:cNvCxnSpPr>
            <a:stCxn id="1477" idx="7"/>
            <a:endCxn id="1480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86" name="Shape 1486"/>
          <p:cNvCxnSpPr>
            <a:stCxn id="1477" idx="6"/>
            <a:endCxn id="1481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87" name="Shape 1487"/>
          <p:cNvCxnSpPr>
            <a:stCxn id="1477" idx="5"/>
            <a:endCxn id="1482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88" name="Shape 1488"/>
          <p:cNvCxnSpPr>
            <a:stCxn id="1481" idx="7"/>
            <a:endCxn id="1478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89" name="Shape 1489"/>
          <p:cNvCxnSpPr>
            <a:stCxn id="1483" idx="7"/>
            <a:endCxn id="1478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0" name="Shape 1490"/>
          <p:cNvCxnSpPr>
            <a:stCxn id="1481" idx="5"/>
            <a:endCxn id="1484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1" name="Shape 1491"/>
          <p:cNvCxnSpPr>
            <a:stCxn id="1484" idx="5"/>
            <a:endCxn id="1479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2" name="Shape 1492"/>
          <p:cNvCxnSpPr>
            <a:stCxn id="1484" idx="6"/>
            <a:endCxn id="1483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3" name="Shape 1493"/>
          <p:cNvCxnSpPr>
            <a:stCxn id="1483" idx="4"/>
            <a:endCxn id="1479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4" name="Shape 1494"/>
          <p:cNvCxnSpPr>
            <a:stCxn id="1478" idx="3"/>
            <a:endCxn id="1484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5" name="Shape 1495"/>
          <p:cNvCxnSpPr>
            <a:stCxn id="1481" idx="4"/>
            <a:endCxn id="1482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6" name="Shape 1496"/>
          <p:cNvCxnSpPr>
            <a:stCxn id="1482" idx="6"/>
            <a:endCxn id="1484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7" name="Shape 1497"/>
          <p:cNvCxnSpPr>
            <a:stCxn id="1480" idx="6"/>
            <a:endCxn id="1478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8" name="Shape 1498"/>
          <p:cNvCxnSpPr>
            <a:stCxn id="1482" idx="6"/>
            <a:endCxn id="1479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9" name="Shape 1499"/>
          <p:cNvCxnSpPr>
            <a:stCxn id="1478" idx="5"/>
            <a:endCxn id="1479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500" name="Shape 150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501" name="Shape 150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502" name="Shape 150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503" name="Shape 150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504" name="Shape 150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505" name="Shape 150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506" name="Shape 150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507" name="Shape 150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508" name="Shape 150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509" name="Shape 150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510" name="Shape 151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511" name="Shape 151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512" name="Shape 151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513" name="Shape 151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514" name="Shape 151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515" name="Shape 151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516" name="Shape 151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517" name="Shape 1517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18" name="Shape 1518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19" name="Shape 1519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520" name="Shape 1520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21" name="Shape 1521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522" name="Shape 1522"/>
          <p:cNvSpPr txBox="1"/>
          <p:nvPr/>
        </p:nvSpPr>
        <p:spPr>
          <a:xfrm>
            <a:off x="3973691" y="1442720"/>
            <a:ext cx="4791003" cy="14724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3,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4, 5,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6, 3 }</a:t>
            </a: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523" name="Shape 1523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24" name="Shape 1524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25" name="Shape 1525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26" name="Shape 1526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27" name="Shape 1527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28" name="Shape 1528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29" name="Shape 1529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530" name="Shape 1530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31" name="Shape 1531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1532" name="Shape 1532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33" name="Shape 1533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1534" name="Shape 1534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35" name="Shape 1535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36" name="Shape 1536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51</a:t>
            </a:r>
          </a:p>
        </p:txBody>
      </p:sp>
      <p:sp>
        <p:nvSpPr>
          <p:cNvPr id="1537" name="Shape 1537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38" name="Shape 1538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34</a:t>
            </a:r>
          </a:p>
        </p:txBody>
      </p:sp>
      <p:sp>
        <p:nvSpPr>
          <p:cNvPr id="1539" name="Shape 1539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40" name="Shape 1540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41" name="Shape 1541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542" name="Shape 1542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43" name="Shape 1543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544" name="Shape 1544"/>
          <p:cNvSpPr/>
          <p:nvPr/>
        </p:nvSpPr>
        <p:spPr>
          <a:xfrm>
            <a:off x="198683" y="2817708"/>
            <a:ext cx="12155875" cy="67372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9892"/>
                </a:moveTo>
                <a:cubicBezTo>
                  <a:pt x="267" y="37479"/>
                  <a:pt x="178" y="33136"/>
                  <a:pt x="891" y="31206"/>
                </a:cubicBezTo>
                <a:cubicBezTo>
                  <a:pt x="2117" y="27908"/>
                  <a:pt x="4435" y="26501"/>
                  <a:pt x="6240" y="24450"/>
                </a:cubicBezTo>
                <a:cubicBezTo>
                  <a:pt x="6953" y="23605"/>
                  <a:pt x="7711" y="22882"/>
                  <a:pt x="8380" y="21876"/>
                </a:cubicBezTo>
                <a:cubicBezTo>
                  <a:pt x="8580" y="21595"/>
                  <a:pt x="8692" y="21152"/>
                  <a:pt x="8915" y="20911"/>
                </a:cubicBezTo>
                <a:cubicBezTo>
                  <a:pt x="10208" y="19504"/>
                  <a:pt x="11656" y="19624"/>
                  <a:pt x="13016" y="18659"/>
                </a:cubicBezTo>
                <a:cubicBezTo>
                  <a:pt x="17206" y="15643"/>
                  <a:pt x="21485" y="13190"/>
                  <a:pt x="26032" y="12546"/>
                </a:cubicBezTo>
                <a:cubicBezTo>
                  <a:pt x="28060" y="11943"/>
                  <a:pt x="30044" y="11501"/>
                  <a:pt x="32095" y="11260"/>
                </a:cubicBezTo>
                <a:cubicBezTo>
                  <a:pt x="33588" y="10817"/>
                  <a:pt x="35081" y="10817"/>
                  <a:pt x="36552" y="10294"/>
                </a:cubicBezTo>
                <a:cubicBezTo>
                  <a:pt x="42258" y="10415"/>
                  <a:pt x="47964" y="10335"/>
                  <a:pt x="53670" y="10616"/>
                </a:cubicBezTo>
                <a:cubicBezTo>
                  <a:pt x="54271" y="10656"/>
                  <a:pt x="55453" y="11260"/>
                  <a:pt x="55453" y="11260"/>
                </a:cubicBezTo>
                <a:cubicBezTo>
                  <a:pt x="56679" y="12747"/>
                  <a:pt x="57815" y="12386"/>
                  <a:pt x="59375" y="12546"/>
                </a:cubicBezTo>
                <a:cubicBezTo>
                  <a:pt x="61939" y="12788"/>
                  <a:pt x="64479" y="12949"/>
                  <a:pt x="67043" y="13190"/>
                </a:cubicBezTo>
                <a:cubicBezTo>
                  <a:pt x="73038" y="15884"/>
                  <a:pt x="86612" y="13512"/>
                  <a:pt x="87548" y="13512"/>
                </a:cubicBezTo>
                <a:cubicBezTo>
                  <a:pt x="92808" y="13431"/>
                  <a:pt x="95950" y="12949"/>
                  <a:pt x="98558" y="12788"/>
                </a:cubicBezTo>
                <a:cubicBezTo>
                  <a:pt x="101166" y="12627"/>
                  <a:pt x="101946" y="12868"/>
                  <a:pt x="103239" y="12546"/>
                </a:cubicBezTo>
                <a:cubicBezTo>
                  <a:pt x="104286" y="12064"/>
                  <a:pt x="105245" y="11541"/>
                  <a:pt x="106270" y="10938"/>
                </a:cubicBezTo>
                <a:cubicBezTo>
                  <a:pt x="107072" y="10455"/>
                  <a:pt x="107050" y="10093"/>
                  <a:pt x="107875" y="9772"/>
                </a:cubicBezTo>
                <a:cubicBezTo>
                  <a:pt x="109390" y="9168"/>
                  <a:pt x="109479" y="3579"/>
                  <a:pt x="110973" y="2895"/>
                </a:cubicBezTo>
                <a:cubicBezTo>
                  <a:pt x="111508" y="3016"/>
                  <a:pt x="113781" y="0"/>
                  <a:pt x="114294" y="321"/>
                </a:cubicBezTo>
                <a:cubicBezTo>
                  <a:pt x="114494" y="442"/>
                  <a:pt x="117191" y="2493"/>
                  <a:pt x="117392" y="2573"/>
                </a:cubicBezTo>
                <a:cubicBezTo>
                  <a:pt x="118328" y="2935"/>
                  <a:pt x="117860" y="7158"/>
                  <a:pt x="118818" y="7278"/>
                </a:cubicBezTo>
                <a:cubicBezTo>
                  <a:pt x="119420" y="8887"/>
                  <a:pt x="118662" y="12024"/>
                  <a:pt x="119643" y="13190"/>
                </a:cubicBezTo>
                <a:cubicBezTo>
                  <a:pt x="119732" y="13632"/>
                  <a:pt x="120000" y="15040"/>
                  <a:pt x="120000" y="15442"/>
                </a:cubicBezTo>
                <a:cubicBezTo>
                  <a:pt x="120000" y="21394"/>
                  <a:pt x="119977" y="25817"/>
                  <a:pt x="118573" y="30884"/>
                </a:cubicBezTo>
                <a:cubicBezTo>
                  <a:pt x="118350" y="31648"/>
                  <a:pt x="118395" y="32292"/>
                  <a:pt x="118216" y="33136"/>
                </a:cubicBezTo>
                <a:cubicBezTo>
                  <a:pt x="117771" y="35227"/>
                  <a:pt x="116523" y="36796"/>
                  <a:pt x="115364" y="37319"/>
                </a:cubicBezTo>
                <a:cubicBezTo>
                  <a:pt x="114450" y="38967"/>
                  <a:pt x="113536" y="40978"/>
                  <a:pt x="112154" y="41179"/>
                </a:cubicBezTo>
                <a:cubicBezTo>
                  <a:pt x="110794" y="41380"/>
                  <a:pt x="109413" y="41380"/>
                  <a:pt x="108053" y="41501"/>
                </a:cubicBezTo>
                <a:cubicBezTo>
                  <a:pt x="105668" y="40978"/>
                  <a:pt x="103306" y="40415"/>
                  <a:pt x="100921" y="39892"/>
                </a:cubicBezTo>
                <a:cubicBezTo>
                  <a:pt x="99294" y="38927"/>
                  <a:pt x="97578" y="38404"/>
                  <a:pt x="95928" y="37640"/>
                </a:cubicBezTo>
                <a:cubicBezTo>
                  <a:pt x="94257" y="37761"/>
                  <a:pt x="92407" y="40053"/>
                  <a:pt x="90757" y="40335"/>
                </a:cubicBezTo>
                <a:cubicBezTo>
                  <a:pt x="89977" y="40455"/>
                  <a:pt x="88684" y="42265"/>
                  <a:pt x="87904" y="42466"/>
                </a:cubicBezTo>
                <a:cubicBezTo>
                  <a:pt x="86946" y="43029"/>
                  <a:pt x="84918" y="43029"/>
                  <a:pt x="83870" y="43310"/>
                </a:cubicBezTo>
                <a:cubicBezTo>
                  <a:pt x="82020" y="43793"/>
                  <a:pt x="80505" y="44919"/>
                  <a:pt x="78878" y="45040"/>
                </a:cubicBezTo>
                <a:cubicBezTo>
                  <a:pt x="77897" y="45321"/>
                  <a:pt x="75735" y="46367"/>
                  <a:pt x="74821" y="47171"/>
                </a:cubicBezTo>
                <a:cubicBezTo>
                  <a:pt x="73595" y="48297"/>
                  <a:pt x="73707" y="46487"/>
                  <a:pt x="72213" y="47171"/>
                </a:cubicBezTo>
                <a:cubicBezTo>
                  <a:pt x="72213" y="46729"/>
                  <a:pt x="71656" y="47493"/>
                  <a:pt x="71032" y="47613"/>
                </a:cubicBezTo>
                <a:cubicBezTo>
                  <a:pt x="70408" y="47734"/>
                  <a:pt x="69940" y="47493"/>
                  <a:pt x="68469" y="47935"/>
                </a:cubicBezTo>
                <a:cubicBezTo>
                  <a:pt x="66374" y="48860"/>
                  <a:pt x="64368" y="49825"/>
                  <a:pt x="62228" y="50187"/>
                </a:cubicBezTo>
                <a:cubicBezTo>
                  <a:pt x="61404" y="50549"/>
                  <a:pt x="60579" y="51273"/>
                  <a:pt x="59732" y="51474"/>
                </a:cubicBezTo>
                <a:cubicBezTo>
                  <a:pt x="56879" y="52198"/>
                  <a:pt x="54115" y="53203"/>
                  <a:pt x="51352" y="54691"/>
                </a:cubicBezTo>
                <a:cubicBezTo>
                  <a:pt x="49925" y="55455"/>
                  <a:pt x="48209" y="56058"/>
                  <a:pt x="46894" y="57265"/>
                </a:cubicBezTo>
                <a:cubicBezTo>
                  <a:pt x="46002" y="58069"/>
                  <a:pt x="44977" y="58954"/>
                  <a:pt x="44041" y="59517"/>
                </a:cubicBezTo>
                <a:cubicBezTo>
                  <a:pt x="43930" y="59839"/>
                  <a:pt x="43841" y="60201"/>
                  <a:pt x="43684" y="60482"/>
                </a:cubicBezTo>
                <a:cubicBezTo>
                  <a:pt x="43528" y="60764"/>
                  <a:pt x="43283" y="60844"/>
                  <a:pt x="43150" y="61126"/>
                </a:cubicBezTo>
                <a:cubicBezTo>
                  <a:pt x="42860" y="61689"/>
                  <a:pt x="42682" y="62412"/>
                  <a:pt x="42436" y="63056"/>
                </a:cubicBezTo>
                <a:cubicBezTo>
                  <a:pt x="41812" y="64745"/>
                  <a:pt x="41812" y="67198"/>
                  <a:pt x="41188" y="68847"/>
                </a:cubicBezTo>
                <a:cubicBezTo>
                  <a:pt x="40765" y="69973"/>
                  <a:pt x="40542" y="71099"/>
                  <a:pt x="40297" y="72386"/>
                </a:cubicBezTo>
                <a:cubicBezTo>
                  <a:pt x="39940" y="76849"/>
                  <a:pt x="39093" y="79544"/>
                  <a:pt x="38335" y="83646"/>
                </a:cubicBezTo>
                <a:cubicBezTo>
                  <a:pt x="37778" y="90683"/>
                  <a:pt x="35861" y="101219"/>
                  <a:pt x="39940" y="104879"/>
                </a:cubicBezTo>
                <a:cubicBezTo>
                  <a:pt x="40497" y="107855"/>
                  <a:pt x="40809" y="108820"/>
                  <a:pt x="40118" y="112922"/>
                </a:cubicBezTo>
                <a:cubicBezTo>
                  <a:pt x="39895" y="114249"/>
                  <a:pt x="39026" y="114008"/>
                  <a:pt x="38514" y="114530"/>
                </a:cubicBezTo>
                <a:cubicBezTo>
                  <a:pt x="38135" y="114892"/>
                  <a:pt x="37444" y="115817"/>
                  <a:pt x="37444" y="115817"/>
                </a:cubicBezTo>
                <a:cubicBezTo>
                  <a:pt x="36753" y="117667"/>
                  <a:pt x="36552" y="119235"/>
                  <a:pt x="35304" y="119999"/>
                </a:cubicBezTo>
                <a:cubicBezTo>
                  <a:pt x="30468" y="119798"/>
                  <a:pt x="28328" y="119557"/>
                  <a:pt x="24249" y="119034"/>
                </a:cubicBezTo>
                <a:cubicBezTo>
                  <a:pt x="23893" y="118914"/>
                  <a:pt x="23514" y="118954"/>
                  <a:pt x="23179" y="118713"/>
                </a:cubicBezTo>
                <a:cubicBezTo>
                  <a:pt x="22555" y="118310"/>
                  <a:pt x="21396" y="117104"/>
                  <a:pt x="21396" y="117104"/>
                </a:cubicBezTo>
                <a:cubicBezTo>
                  <a:pt x="20393" y="114369"/>
                  <a:pt x="20037" y="111554"/>
                  <a:pt x="19257" y="108739"/>
                </a:cubicBezTo>
                <a:cubicBezTo>
                  <a:pt x="18632" y="106528"/>
                  <a:pt x="17473" y="103994"/>
                  <a:pt x="16760" y="101983"/>
                </a:cubicBezTo>
                <a:cubicBezTo>
                  <a:pt x="16627" y="101621"/>
                  <a:pt x="16471" y="100013"/>
                  <a:pt x="16404" y="99731"/>
                </a:cubicBezTo>
                <a:cubicBezTo>
                  <a:pt x="15846" y="97037"/>
                  <a:pt x="15624" y="94182"/>
                  <a:pt x="14799" y="91689"/>
                </a:cubicBezTo>
                <a:cubicBezTo>
                  <a:pt x="14286" y="87064"/>
                  <a:pt x="15000" y="92774"/>
                  <a:pt x="14264" y="88793"/>
                </a:cubicBezTo>
                <a:cubicBezTo>
                  <a:pt x="13930" y="87024"/>
                  <a:pt x="13885" y="85093"/>
                  <a:pt x="13551" y="83324"/>
                </a:cubicBezTo>
                <a:cubicBezTo>
                  <a:pt x="13083" y="80831"/>
                  <a:pt x="11812" y="78498"/>
                  <a:pt x="11054" y="76246"/>
                </a:cubicBezTo>
                <a:cubicBezTo>
                  <a:pt x="10876" y="75000"/>
                  <a:pt x="10497" y="73954"/>
                  <a:pt x="10341" y="72707"/>
                </a:cubicBezTo>
                <a:cubicBezTo>
                  <a:pt x="9962" y="69611"/>
                  <a:pt x="9985" y="66554"/>
                  <a:pt x="9093" y="63699"/>
                </a:cubicBezTo>
                <a:cubicBezTo>
                  <a:pt x="8848" y="62895"/>
                  <a:pt x="8536" y="62131"/>
                  <a:pt x="8202" y="61447"/>
                </a:cubicBezTo>
                <a:cubicBezTo>
                  <a:pt x="7800" y="60643"/>
                  <a:pt x="6953" y="59195"/>
                  <a:pt x="6953" y="59195"/>
                </a:cubicBezTo>
                <a:cubicBezTo>
                  <a:pt x="6731" y="57667"/>
                  <a:pt x="5995" y="54450"/>
                  <a:pt x="5349" y="53404"/>
                </a:cubicBezTo>
                <a:cubicBezTo>
                  <a:pt x="5037" y="52882"/>
                  <a:pt x="4279" y="52117"/>
                  <a:pt x="4279" y="52117"/>
                </a:cubicBezTo>
                <a:cubicBezTo>
                  <a:pt x="4101" y="51595"/>
                  <a:pt x="3945" y="50991"/>
                  <a:pt x="3744" y="50509"/>
                </a:cubicBezTo>
                <a:cubicBezTo>
                  <a:pt x="3588" y="50147"/>
                  <a:pt x="3343" y="49906"/>
                  <a:pt x="3209" y="49544"/>
                </a:cubicBezTo>
                <a:cubicBezTo>
                  <a:pt x="3098" y="49262"/>
                  <a:pt x="3120" y="48860"/>
                  <a:pt x="3031" y="48579"/>
                </a:cubicBezTo>
                <a:cubicBezTo>
                  <a:pt x="2496" y="46849"/>
                  <a:pt x="1849" y="45160"/>
                  <a:pt x="1069" y="43753"/>
                </a:cubicBezTo>
                <a:cubicBezTo>
                  <a:pt x="757" y="42064"/>
                  <a:pt x="534" y="41340"/>
                  <a:pt x="0" y="39892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545" name="Shape 1545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Shape 155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49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551" name="Shape 1551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552" name="Shape 1552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553" name="Shape 1553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554" name="Shape 1554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555" name="Shape 1555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556" name="Shape 1556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557" name="Shape 1557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558" name="Shape 1558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559" name="Shape 1559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560" name="Shape 1560"/>
          <p:cNvCxnSpPr>
            <a:stCxn id="1552" idx="7"/>
            <a:endCxn id="1555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1" name="Shape 1561"/>
          <p:cNvCxnSpPr>
            <a:stCxn id="1552" idx="6"/>
            <a:endCxn id="1556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2" name="Shape 1562"/>
          <p:cNvCxnSpPr>
            <a:stCxn id="1552" idx="5"/>
            <a:endCxn id="1557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3" name="Shape 1563"/>
          <p:cNvCxnSpPr>
            <a:stCxn id="1556" idx="7"/>
            <a:endCxn id="1553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4" name="Shape 1564"/>
          <p:cNvCxnSpPr>
            <a:stCxn id="1558" idx="7"/>
            <a:endCxn id="1553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5" name="Shape 1565"/>
          <p:cNvCxnSpPr>
            <a:stCxn id="1556" idx="5"/>
            <a:endCxn id="1559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6" name="Shape 1566"/>
          <p:cNvCxnSpPr>
            <a:stCxn id="1559" idx="5"/>
            <a:endCxn id="1554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7" name="Shape 1567"/>
          <p:cNvCxnSpPr>
            <a:stCxn id="1559" idx="6"/>
            <a:endCxn id="1558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8" name="Shape 1568"/>
          <p:cNvCxnSpPr>
            <a:stCxn id="1558" idx="4"/>
            <a:endCxn id="1554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9" name="Shape 1569"/>
          <p:cNvCxnSpPr>
            <a:stCxn id="1553" idx="3"/>
            <a:endCxn id="1559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70" name="Shape 1570"/>
          <p:cNvCxnSpPr>
            <a:stCxn id="1556" idx="4"/>
            <a:endCxn id="1557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71" name="Shape 1571"/>
          <p:cNvCxnSpPr>
            <a:stCxn id="1557" idx="6"/>
            <a:endCxn id="1559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72" name="Shape 1572"/>
          <p:cNvCxnSpPr>
            <a:stCxn id="1555" idx="6"/>
            <a:endCxn id="1553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73" name="Shape 1573"/>
          <p:cNvCxnSpPr>
            <a:stCxn id="1557" idx="6"/>
            <a:endCxn id="1554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74" name="Shape 1574"/>
          <p:cNvCxnSpPr>
            <a:stCxn id="1553" idx="5"/>
            <a:endCxn id="1554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575" name="Shape 1575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576" name="Shape 1576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577" name="Shape 1577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578" name="Shape 1578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579" name="Shape 1579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580" name="Shape 1580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581" name="Shape 1581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582" name="Shape 1582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583" name="Shape 1583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584" name="Shape 1584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585" name="Shape 1585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586" name="Shape 1586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587" name="Shape 1587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588" name="Shape 1588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589" name="Shape 1589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590" name="Shape 1590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591" name="Shape 1591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92" name="Shape 1592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93" name="Shape 1593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594" name="Shape 1594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95" name="Shape 1595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597" name="Shape 1597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98" name="Shape 1598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99" name="Shape 1599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00" name="Shape 1600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01" name="Shape 1601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02" name="Shape 1602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03" name="Shape 1603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604" name="Shape 1604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05" name="Shape 1605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1606" name="Shape 1606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07" name="Shape 1607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1608" name="Shape 1608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09" name="Shape 1609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10" name="Shape 1610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51</a:t>
            </a:r>
          </a:p>
        </p:txBody>
      </p:sp>
      <p:sp>
        <p:nvSpPr>
          <p:cNvPr id="1611" name="Shape 1611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12" name="Shape 1612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34</a:t>
            </a:r>
          </a:p>
        </p:txBody>
      </p:sp>
      <p:sp>
        <p:nvSpPr>
          <p:cNvPr id="1613" name="Shape 1613"/>
          <p:cNvSpPr/>
          <p:nvPr/>
        </p:nvSpPr>
        <p:spPr>
          <a:xfrm rot="10800000">
            <a:off x="6202117" y="7324232"/>
            <a:ext cx="248355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614" name="Shape 1614"/>
          <p:cNvSpPr txBox="1"/>
          <p:nvPr/>
        </p:nvSpPr>
        <p:spPr>
          <a:xfrm>
            <a:off x="5768625" y="7723859"/>
            <a:ext cx="1817510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dmin</a:t>
            </a:r>
          </a:p>
        </p:txBody>
      </p:sp>
      <p:sp>
        <p:nvSpPr>
          <p:cNvPr id="1615" name="Shape 1615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16" name="Shape 1616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17" name="Shape 1617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618" name="Shape 1618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19" name="Shape 1619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620" name="Shape 162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621" name="Shape 1621"/>
          <p:cNvSpPr/>
          <p:nvPr/>
        </p:nvSpPr>
        <p:spPr>
          <a:xfrm>
            <a:off x="198683" y="2817708"/>
            <a:ext cx="12155875" cy="67372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9892"/>
                </a:moveTo>
                <a:cubicBezTo>
                  <a:pt x="267" y="37479"/>
                  <a:pt x="178" y="33136"/>
                  <a:pt x="891" y="31206"/>
                </a:cubicBezTo>
                <a:cubicBezTo>
                  <a:pt x="2117" y="27908"/>
                  <a:pt x="4435" y="26501"/>
                  <a:pt x="6240" y="24450"/>
                </a:cubicBezTo>
                <a:cubicBezTo>
                  <a:pt x="6953" y="23605"/>
                  <a:pt x="7711" y="22882"/>
                  <a:pt x="8380" y="21876"/>
                </a:cubicBezTo>
                <a:cubicBezTo>
                  <a:pt x="8580" y="21595"/>
                  <a:pt x="8692" y="21152"/>
                  <a:pt x="8915" y="20911"/>
                </a:cubicBezTo>
                <a:cubicBezTo>
                  <a:pt x="10208" y="19504"/>
                  <a:pt x="11656" y="19624"/>
                  <a:pt x="13016" y="18659"/>
                </a:cubicBezTo>
                <a:cubicBezTo>
                  <a:pt x="17206" y="15643"/>
                  <a:pt x="21485" y="13190"/>
                  <a:pt x="26032" y="12546"/>
                </a:cubicBezTo>
                <a:cubicBezTo>
                  <a:pt x="28060" y="11943"/>
                  <a:pt x="30044" y="11501"/>
                  <a:pt x="32095" y="11260"/>
                </a:cubicBezTo>
                <a:cubicBezTo>
                  <a:pt x="33588" y="10817"/>
                  <a:pt x="35081" y="10817"/>
                  <a:pt x="36552" y="10294"/>
                </a:cubicBezTo>
                <a:cubicBezTo>
                  <a:pt x="42258" y="10415"/>
                  <a:pt x="47964" y="10335"/>
                  <a:pt x="53670" y="10616"/>
                </a:cubicBezTo>
                <a:cubicBezTo>
                  <a:pt x="54271" y="10656"/>
                  <a:pt x="55453" y="11260"/>
                  <a:pt x="55453" y="11260"/>
                </a:cubicBezTo>
                <a:cubicBezTo>
                  <a:pt x="56679" y="12747"/>
                  <a:pt x="57815" y="12386"/>
                  <a:pt x="59375" y="12546"/>
                </a:cubicBezTo>
                <a:cubicBezTo>
                  <a:pt x="61939" y="12788"/>
                  <a:pt x="64479" y="12949"/>
                  <a:pt x="67043" y="13190"/>
                </a:cubicBezTo>
                <a:cubicBezTo>
                  <a:pt x="73038" y="15884"/>
                  <a:pt x="86612" y="13512"/>
                  <a:pt x="87548" y="13512"/>
                </a:cubicBezTo>
                <a:cubicBezTo>
                  <a:pt x="92808" y="13431"/>
                  <a:pt x="95950" y="12949"/>
                  <a:pt x="98558" y="12788"/>
                </a:cubicBezTo>
                <a:cubicBezTo>
                  <a:pt x="101166" y="12627"/>
                  <a:pt x="101946" y="12868"/>
                  <a:pt x="103239" y="12546"/>
                </a:cubicBezTo>
                <a:cubicBezTo>
                  <a:pt x="104286" y="12064"/>
                  <a:pt x="105245" y="11541"/>
                  <a:pt x="106270" y="10938"/>
                </a:cubicBezTo>
                <a:cubicBezTo>
                  <a:pt x="107072" y="10455"/>
                  <a:pt x="107050" y="10093"/>
                  <a:pt x="107875" y="9772"/>
                </a:cubicBezTo>
                <a:cubicBezTo>
                  <a:pt x="109390" y="9168"/>
                  <a:pt x="109479" y="3579"/>
                  <a:pt x="110973" y="2895"/>
                </a:cubicBezTo>
                <a:cubicBezTo>
                  <a:pt x="111508" y="3016"/>
                  <a:pt x="113781" y="0"/>
                  <a:pt x="114294" y="321"/>
                </a:cubicBezTo>
                <a:cubicBezTo>
                  <a:pt x="114494" y="442"/>
                  <a:pt x="117191" y="2493"/>
                  <a:pt x="117392" y="2573"/>
                </a:cubicBezTo>
                <a:cubicBezTo>
                  <a:pt x="118328" y="2935"/>
                  <a:pt x="117860" y="7158"/>
                  <a:pt x="118818" y="7278"/>
                </a:cubicBezTo>
                <a:cubicBezTo>
                  <a:pt x="119420" y="8887"/>
                  <a:pt x="118662" y="12024"/>
                  <a:pt x="119643" y="13190"/>
                </a:cubicBezTo>
                <a:cubicBezTo>
                  <a:pt x="119732" y="13632"/>
                  <a:pt x="120000" y="15040"/>
                  <a:pt x="120000" y="15442"/>
                </a:cubicBezTo>
                <a:cubicBezTo>
                  <a:pt x="120000" y="21394"/>
                  <a:pt x="119977" y="25817"/>
                  <a:pt x="118573" y="30884"/>
                </a:cubicBezTo>
                <a:cubicBezTo>
                  <a:pt x="118350" y="31648"/>
                  <a:pt x="118395" y="32292"/>
                  <a:pt x="118216" y="33136"/>
                </a:cubicBezTo>
                <a:cubicBezTo>
                  <a:pt x="117771" y="35227"/>
                  <a:pt x="116523" y="36796"/>
                  <a:pt x="115364" y="37319"/>
                </a:cubicBezTo>
                <a:cubicBezTo>
                  <a:pt x="114450" y="38967"/>
                  <a:pt x="113536" y="40978"/>
                  <a:pt x="112154" y="41179"/>
                </a:cubicBezTo>
                <a:cubicBezTo>
                  <a:pt x="110794" y="41380"/>
                  <a:pt x="109413" y="41380"/>
                  <a:pt x="108053" y="41501"/>
                </a:cubicBezTo>
                <a:cubicBezTo>
                  <a:pt x="105668" y="40978"/>
                  <a:pt x="103306" y="40415"/>
                  <a:pt x="100921" y="39892"/>
                </a:cubicBezTo>
                <a:cubicBezTo>
                  <a:pt x="99294" y="38927"/>
                  <a:pt x="97578" y="38404"/>
                  <a:pt x="95928" y="37640"/>
                </a:cubicBezTo>
                <a:cubicBezTo>
                  <a:pt x="94257" y="37761"/>
                  <a:pt x="92407" y="40053"/>
                  <a:pt x="90757" y="40335"/>
                </a:cubicBezTo>
                <a:cubicBezTo>
                  <a:pt x="89977" y="40455"/>
                  <a:pt x="88684" y="42265"/>
                  <a:pt x="87904" y="42466"/>
                </a:cubicBezTo>
                <a:cubicBezTo>
                  <a:pt x="86946" y="43029"/>
                  <a:pt x="84918" y="43029"/>
                  <a:pt x="83870" y="43310"/>
                </a:cubicBezTo>
                <a:cubicBezTo>
                  <a:pt x="82020" y="43793"/>
                  <a:pt x="80505" y="44919"/>
                  <a:pt x="78878" y="45040"/>
                </a:cubicBezTo>
                <a:cubicBezTo>
                  <a:pt x="77897" y="45321"/>
                  <a:pt x="75735" y="46367"/>
                  <a:pt x="74821" y="47171"/>
                </a:cubicBezTo>
                <a:cubicBezTo>
                  <a:pt x="73595" y="48297"/>
                  <a:pt x="73707" y="46487"/>
                  <a:pt x="72213" y="47171"/>
                </a:cubicBezTo>
                <a:cubicBezTo>
                  <a:pt x="72213" y="46729"/>
                  <a:pt x="71656" y="47493"/>
                  <a:pt x="71032" y="47613"/>
                </a:cubicBezTo>
                <a:cubicBezTo>
                  <a:pt x="70408" y="47734"/>
                  <a:pt x="69940" y="47493"/>
                  <a:pt x="68469" y="47935"/>
                </a:cubicBezTo>
                <a:cubicBezTo>
                  <a:pt x="66374" y="48860"/>
                  <a:pt x="64368" y="49825"/>
                  <a:pt x="62228" y="50187"/>
                </a:cubicBezTo>
                <a:cubicBezTo>
                  <a:pt x="61404" y="50549"/>
                  <a:pt x="60579" y="51273"/>
                  <a:pt x="59732" y="51474"/>
                </a:cubicBezTo>
                <a:cubicBezTo>
                  <a:pt x="56879" y="52198"/>
                  <a:pt x="54115" y="53203"/>
                  <a:pt x="51352" y="54691"/>
                </a:cubicBezTo>
                <a:cubicBezTo>
                  <a:pt x="49925" y="55455"/>
                  <a:pt x="48209" y="56058"/>
                  <a:pt x="46894" y="57265"/>
                </a:cubicBezTo>
                <a:cubicBezTo>
                  <a:pt x="46002" y="58069"/>
                  <a:pt x="44977" y="58954"/>
                  <a:pt x="44041" y="59517"/>
                </a:cubicBezTo>
                <a:cubicBezTo>
                  <a:pt x="43930" y="59839"/>
                  <a:pt x="43841" y="60201"/>
                  <a:pt x="43684" y="60482"/>
                </a:cubicBezTo>
                <a:cubicBezTo>
                  <a:pt x="43528" y="60764"/>
                  <a:pt x="43283" y="60844"/>
                  <a:pt x="43150" y="61126"/>
                </a:cubicBezTo>
                <a:cubicBezTo>
                  <a:pt x="42860" y="61689"/>
                  <a:pt x="42682" y="62412"/>
                  <a:pt x="42436" y="63056"/>
                </a:cubicBezTo>
                <a:cubicBezTo>
                  <a:pt x="41812" y="64745"/>
                  <a:pt x="41812" y="67198"/>
                  <a:pt x="41188" y="68847"/>
                </a:cubicBezTo>
                <a:cubicBezTo>
                  <a:pt x="40765" y="69973"/>
                  <a:pt x="40542" y="71099"/>
                  <a:pt x="40297" y="72386"/>
                </a:cubicBezTo>
                <a:cubicBezTo>
                  <a:pt x="39940" y="76849"/>
                  <a:pt x="39093" y="79544"/>
                  <a:pt x="38335" y="83646"/>
                </a:cubicBezTo>
                <a:cubicBezTo>
                  <a:pt x="37778" y="90683"/>
                  <a:pt x="35861" y="101219"/>
                  <a:pt x="39940" y="104879"/>
                </a:cubicBezTo>
                <a:cubicBezTo>
                  <a:pt x="40497" y="107855"/>
                  <a:pt x="40809" y="108820"/>
                  <a:pt x="40118" y="112922"/>
                </a:cubicBezTo>
                <a:cubicBezTo>
                  <a:pt x="39895" y="114249"/>
                  <a:pt x="39026" y="114008"/>
                  <a:pt x="38514" y="114530"/>
                </a:cubicBezTo>
                <a:cubicBezTo>
                  <a:pt x="38135" y="114892"/>
                  <a:pt x="37444" y="115817"/>
                  <a:pt x="37444" y="115817"/>
                </a:cubicBezTo>
                <a:cubicBezTo>
                  <a:pt x="36753" y="117667"/>
                  <a:pt x="36552" y="119235"/>
                  <a:pt x="35304" y="119999"/>
                </a:cubicBezTo>
                <a:cubicBezTo>
                  <a:pt x="30468" y="119798"/>
                  <a:pt x="28328" y="119557"/>
                  <a:pt x="24249" y="119034"/>
                </a:cubicBezTo>
                <a:cubicBezTo>
                  <a:pt x="23893" y="118914"/>
                  <a:pt x="23514" y="118954"/>
                  <a:pt x="23179" y="118713"/>
                </a:cubicBezTo>
                <a:cubicBezTo>
                  <a:pt x="22555" y="118310"/>
                  <a:pt x="21396" y="117104"/>
                  <a:pt x="21396" y="117104"/>
                </a:cubicBezTo>
                <a:cubicBezTo>
                  <a:pt x="20393" y="114369"/>
                  <a:pt x="20037" y="111554"/>
                  <a:pt x="19257" y="108739"/>
                </a:cubicBezTo>
                <a:cubicBezTo>
                  <a:pt x="18632" y="106528"/>
                  <a:pt x="17473" y="103994"/>
                  <a:pt x="16760" y="101983"/>
                </a:cubicBezTo>
                <a:cubicBezTo>
                  <a:pt x="16627" y="101621"/>
                  <a:pt x="16471" y="100013"/>
                  <a:pt x="16404" y="99731"/>
                </a:cubicBezTo>
                <a:cubicBezTo>
                  <a:pt x="15846" y="97037"/>
                  <a:pt x="15624" y="94182"/>
                  <a:pt x="14799" y="91689"/>
                </a:cubicBezTo>
                <a:cubicBezTo>
                  <a:pt x="14286" y="87064"/>
                  <a:pt x="15000" y="92774"/>
                  <a:pt x="14264" y="88793"/>
                </a:cubicBezTo>
                <a:cubicBezTo>
                  <a:pt x="13930" y="87024"/>
                  <a:pt x="13885" y="85093"/>
                  <a:pt x="13551" y="83324"/>
                </a:cubicBezTo>
                <a:cubicBezTo>
                  <a:pt x="13083" y="80831"/>
                  <a:pt x="11812" y="78498"/>
                  <a:pt x="11054" y="76246"/>
                </a:cubicBezTo>
                <a:cubicBezTo>
                  <a:pt x="10876" y="75000"/>
                  <a:pt x="10497" y="73954"/>
                  <a:pt x="10341" y="72707"/>
                </a:cubicBezTo>
                <a:cubicBezTo>
                  <a:pt x="9962" y="69611"/>
                  <a:pt x="9985" y="66554"/>
                  <a:pt x="9093" y="63699"/>
                </a:cubicBezTo>
                <a:cubicBezTo>
                  <a:pt x="8848" y="62895"/>
                  <a:pt x="8536" y="62131"/>
                  <a:pt x="8202" y="61447"/>
                </a:cubicBezTo>
                <a:cubicBezTo>
                  <a:pt x="7800" y="60643"/>
                  <a:pt x="6953" y="59195"/>
                  <a:pt x="6953" y="59195"/>
                </a:cubicBezTo>
                <a:cubicBezTo>
                  <a:pt x="6731" y="57667"/>
                  <a:pt x="5995" y="54450"/>
                  <a:pt x="5349" y="53404"/>
                </a:cubicBezTo>
                <a:cubicBezTo>
                  <a:pt x="5037" y="52882"/>
                  <a:pt x="4279" y="52117"/>
                  <a:pt x="4279" y="52117"/>
                </a:cubicBezTo>
                <a:cubicBezTo>
                  <a:pt x="4101" y="51595"/>
                  <a:pt x="3945" y="50991"/>
                  <a:pt x="3744" y="50509"/>
                </a:cubicBezTo>
                <a:cubicBezTo>
                  <a:pt x="3588" y="50147"/>
                  <a:pt x="3343" y="49906"/>
                  <a:pt x="3209" y="49544"/>
                </a:cubicBezTo>
                <a:cubicBezTo>
                  <a:pt x="3098" y="49262"/>
                  <a:pt x="3120" y="48860"/>
                  <a:pt x="3031" y="48579"/>
                </a:cubicBezTo>
                <a:cubicBezTo>
                  <a:pt x="2496" y="46849"/>
                  <a:pt x="1849" y="45160"/>
                  <a:pt x="1069" y="43753"/>
                </a:cubicBezTo>
                <a:cubicBezTo>
                  <a:pt x="757" y="42064"/>
                  <a:pt x="534" y="41340"/>
                  <a:pt x="0" y="39892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622" name="Shape 1622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  <p:sp>
        <p:nvSpPr>
          <p:cNvPr id="75" name="Shape 1522"/>
          <p:cNvSpPr txBox="1"/>
          <p:nvPr/>
        </p:nvSpPr>
        <p:spPr>
          <a:xfrm>
            <a:off x="3973691" y="1442720"/>
            <a:ext cx="4791003" cy="14724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3,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4, 5,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6, 3 }</a:t>
            </a: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5" name="Shape 64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Shape 6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Computer Representation of Graph</a:t>
            </a:r>
            <a:endParaRPr lang="en-US" altLang="zh-CN" sz="4200" b="0" i="0" u="none" strike="noStrike" cap="none" dirty="0">
              <a:solidFill>
                <a:schemeClr val="dk1"/>
              </a:solidFill>
              <a:latin typeface="Helvetica Neue" panose="020B0604020202020204"/>
              <a:ea typeface="宋体" panose="02010600030101010101" pitchFamily="2" charset="-122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2070102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Adjacent Table/Matrix: Pros/ Cons?</a:t>
            </a:r>
          </a:p>
        </p:txBody>
      </p:sp>
      <p:pic>
        <p:nvPicPr>
          <p:cNvPr id="646" name="Shape 64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7EBBD9-B57C-4D02-95FD-2F1B2934B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2993824"/>
            <a:ext cx="11125200" cy="656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258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Shape 1627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50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628" name="Shape 1628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629" name="Shape 1629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630" name="Shape 1630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631" name="Shape 1631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632" name="Shape 1632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633" name="Shape 1633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634" name="Shape 1634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635" name="Shape 1635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636" name="Shape 1636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637" name="Shape 1637"/>
          <p:cNvCxnSpPr>
            <a:stCxn id="1629" idx="7"/>
            <a:endCxn id="1632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38" name="Shape 1638"/>
          <p:cNvCxnSpPr>
            <a:stCxn id="1629" idx="6"/>
            <a:endCxn id="1633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39" name="Shape 1639"/>
          <p:cNvCxnSpPr>
            <a:stCxn id="1629" idx="5"/>
            <a:endCxn id="1634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0" name="Shape 1640"/>
          <p:cNvCxnSpPr>
            <a:stCxn id="1633" idx="7"/>
            <a:endCxn id="1630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1" name="Shape 1641"/>
          <p:cNvCxnSpPr>
            <a:stCxn id="1635" idx="7"/>
            <a:endCxn id="1630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2" name="Shape 1642"/>
          <p:cNvCxnSpPr>
            <a:stCxn id="1633" idx="5"/>
            <a:endCxn id="1636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3" name="Shape 1643"/>
          <p:cNvCxnSpPr>
            <a:stCxn id="1636" idx="5"/>
            <a:endCxn id="1631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4" name="Shape 1644"/>
          <p:cNvCxnSpPr>
            <a:stCxn id="1636" idx="6"/>
            <a:endCxn id="1635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5" name="Shape 1645"/>
          <p:cNvCxnSpPr>
            <a:stCxn id="1635" idx="4"/>
            <a:endCxn id="1631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6" name="Shape 1646"/>
          <p:cNvCxnSpPr>
            <a:stCxn id="1630" idx="3"/>
            <a:endCxn id="1636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7" name="Shape 1647"/>
          <p:cNvCxnSpPr>
            <a:stCxn id="1633" idx="4"/>
            <a:endCxn id="1634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8" name="Shape 1648"/>
          <p:cNvCxnSpPr>
            <a:stCxn id="1634" idx="6"/>
            <a:endCxn id="1636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9" name="Shape 1649"/>
          <p:cNvCxnSpPr>
            <a:stCxn id="1632" idx="6"/>
            <a:endCxn id="1630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50" name="Shape 1650"/>
          <p:cNvCxnSpPr>
            <a:stCxn id="1634" idx="6"/>
            <a:endCxn id="1631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51" name="Shape 1651"/>
          <p:cNvCxnSpPr>
            <a:stCxn id="1630" idx="5"/>
            <a:endCxn id="1631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652" name="Shape 1652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653" name="Shape 1653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654" name="Shape 1654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655" name="Shape 1655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656" name="Shape 1656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657" name="Shape 1657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658" name="Shape 1658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659" name="Shape 1659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660" name="Shape 1660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661" name="Shape 1661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662" name="Shape 1662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663" name="Shape 1663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664" name="Shape 1664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665" name="Shape 1665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666" name="Shape 1666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667" name="Shape 1667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668" name="Shape 166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69" name="Shape 166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70" name="Shape 167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671" name="Shape 167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72" name="Shape 167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673" name="Shape 1673"/>
          <p:cNvSpPr txBox="1"/>
          <p:nvPr/>
        </p:nvSpPr>
        <p:spPr>
          <a:xfrm>
            <a:off x="3973691" y="1442720"/>
            <a:ext cx="4791003" cy="150129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3, 5,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4,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6, 3, 5 }</a:t>
            </a: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674" name="Shape 167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75" name="Shape 167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76" name="Shape 167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77" name="Shape 167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78" name="Shape 167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79" name="Shape 167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80" name="Shape 1680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681" name="Shape 1681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82" name="Shape 1682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1683" name="Shape 1683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84" name="Shape 1684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1685" name="Shape 1685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86" name="Shape 1686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87" name="Shape 1687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51</a:t>
            </a:r>
          </a:p>
        </p:txBody>
      </p:sp>
      <p:sp>
        <p:nvSpPr>
          <p:cNvPr id="1688" name="Shape 1688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89" name="Shape 1689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34</a:t>
            </a:r>
          </a:p>
        </p:txBody>
      </p:sp>
      <p:sp>
        <p:nvSpPr>
          <p:cNvPr id="1690" name="Shape 169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691" name="Shape 1691"/>
          <p:cNvSpPr/>
          <p:nvPr/>
        </p:nvSpPr>
        <p:spPr>
          <a:xfrm>
            <a:off x="252870" y="2885441"/>
            <a:ext cx="12137812" cy="6759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5350"/>
                </a:moveTo>
                <a:cubicBezTo>
                  <a:pt x="1004" y="31703"/>
                  <a:pt x="982" y="27334"/>
                  <a:pt x="2500" y="24128"/>
                </a:cubicBezTo>
                <a:cubicBezTo>
                  <a:pt x="3526" y="21963"/>
                  <a:pt x="5446" y="21282"/>
                  <a:pt x="6785" y="19959"/>
                </a:cubicBezTo>
                <a:cubicBezTo>
                  <a:pt x="7901" y="18837"/>
                  <a:pt x="8616" y="17795"/>
                  <a:pt x="9821" y="17074"/>
                </a:cubicBezTo>
                <a:cubicBezTo>
                  <a:pt x="11160" y="16272"/>
                  <a:pt x="12544" y="16192"/>
                  <a:pt x="13928" y="15791"/>
                </a:cubicBezTo>
                <a:cubicBezTo>
                  <a:pt x="15468" y="15310"/>
                  <a:pt x="17053" y="14869"/>
                  <a:pt x="18571" y="14188"/>
                </a:cubicBezTo>
                <a:cubicBezTo>
                  <a:pt x="19397" y="13186"/>
                  <a:pt x="20334" y="13146"/>
                  <a:pt x="21250" y="12585"/>
                </a:cubicBezTo>
                <a:cubicBezTo>
                  <a:pt x="24843" y="10420"/>
                  <a:pt x="28125" y="10260"/>
                  <a:pt x="31964" y="10020"/>
                </a:cubicBezTo>
                <a:cubicBezTo>
                  <a:pt x="36116" y="10300"/>
                  <a:pt x="38839" y="11342"/>
                  <a:pt x="43035" y="11623"/>
                </a:cubicBezTo>
                <a:cubicBezTo>
                  <a:pt x="48325" y="12585"/>
                  <a:pt x="53616" y="12705"/>
                  <a:pt x="58928" y="12905"/>
                </a:cubicBezTo>
                <a:cubicBezTo>
                  <a:pt x="73058" y="14228"/>
                  <a:pt x="87767" y="7575"/>
                  <a:pt x="102031" y="7334"/>
                </a:cubicBezTo>
                <a:cubicBezTo>
                  <a:pt x="105156" y="6613"/>
                  <a:pt x="107767" y="3527"/>
                  <a:pt x="110602" y="1362"/>
                </a:cubicBezTo>
                <a:cubicBezTo>
                  <a:pt x="112366" y="0"/>
                  <a:pt x="114977" y="1042"/>
                  <a:pt x="116540" y="921"/>
                </a:cubicBezTo>
                <a:cubicBezTo>
                  <a:pt x="117790" y="1162"/>
                  <a:pt x="118526" y="4088"/>
                  <a:pt x="119397" y="5651"/>
                </a:cubicBezTo>
                <a:cubicBezTo>
                  <a:pt x="119508" y="6412"/>
                  <a:pt x="120000" y="10220"/>
                  <a:pt x="120000" y="10981"/>
                </a:cubicBezTo>
                <a:cubicBezTo>
                  <a:pt x="120000" y="15671"/>
                  <a:pt x="119933" y="20400"/>
                  <a:pt x="119821" y="25090"/>
                </a:cubicBezTo>
                <a:cubicBezTo>
                  <a:pt x="119754" y="28256"/>
                  <a:pt x="118571" y="31462"/>
                  <a:pt x="118035" y="34388"/>
                </a:cubicBezTo>
                <a:cubicBezTo>
                  <a:pt x="117745" y="35991"/>
                  <a:pt x="117723" y="38757"/>
                  <a:pt x="116964" y="39839"/>
                </a:cubicBezTo>
                <a:cubicBezTo>
                  <a:pt x="115959" y="41282"/>
                  <a:pt x="114084" y="41523"/>
                  <a:pt x="112857" y="41763"/>
                </a:cubicBezTo>
                <a:cubicBezTo>
                  <a:pt x="111183" y="42525"/>
                  <a:pt x="109575" y="44128"/>
                  <a:pt x="107857" y="44649"/>
                </a:cubicBezTo>
                <a:cubicBezTo>
                  <a:pt x="106361" y="45090"/>
                  <a:pt x="106361" y="44809"/>
                  <a:pt x="105000" y="45290"/>
                </a:cubicBezTo>
                <a:cubicBezTo>
                  <a:pt x="101339" y="46613"/>
                  <a:pt x="97723" y="48496"/>
                  <a:pt x="94107" y="50100"/>
                </a:cubicBezTo>
                <a:cubicBezTo>
                  <a:pt x="93504" y="50380"/>
                  <a:pt x="93080" y="51022"/>
                  <a:pt x="92500" y="51382"/>
                </a:cubicBezTo>
                <a:cubicBezTo>
                  <a:pt x="91272" y="53587"/>
                  <a:pt x="89486" y="54589"/>
                  <a:pt x="87857" y="55551"/>
                </a:cubicBezTo>
                <a:cubicBezTo>
                  <a:pt x="87165" y="59238"/>
                  <a:pt x="84933" y="58957"/>
                  <a:pt x="83214" y="59719"/>
                </a:cubicBezTo>
                <a:cubicBezTo>
                  <a:pt x="81808" y="60360"/>
                  <a:pt x="80312" y="60801"/>
                  <a:pt x="78928" y="61643"/>
                </a:cubicBezTo>
                <a:cubicBezTo>
                  <a:pt x="78214" y="62084"/>
                  <a:pt x="77165" y="62805"/>
                  <a:pt x="76428" y="62925"/>
                </a:cubicBezTo>
                <a:cubicBezTo>
                  <a:pt x="75000" y="63166"/>
                  <a:pt x="73839" y="63406"/>
                  <a:pt x="72500" y="64208"/>
                </a:cubicBezTo>
                <a:cubicBezTo>
                  <a:pt x="71674" y="64689"/>
                  <a:pt x="71049" y="66252"/>
                  <a:pt x="70357" y="67094"/>
                </a:cubicBezTo>
                <a:cubicBezTo>
                  <a:pt x="69531" y="69338"/>
                  <a:pt x="70000" y="68577"/>
                  <a:pt x="69107" y="69659"/>
                </a:cubicBezTo>
                <a:cubicBezTo>
                  <a:pt x="68794" y="71342"/>
                  <a:pt x="69040" y="70340"/>
                  <a:pt x="68214" y="72545"/>
                </a:cubicBezTo>
                <a:cubicBezTo>
                  <a:pt x="67053" y="75671"/>
                  <a:pt x="68839" y="73346"/>
                  <a:pt x="67142" y="76392"/>
                </a:cubicBezTo>
                <a:cubicBezTo>
                  <a:pt x="65736" y="78917"/>
                  <a:pt x="64397" y="80721"/>
                  <a:pt x="62500" y="81843"/>
                </a:cubicBezTo>
                <a:cubicBezTo>
                  <a:pt x="61785" y="82284"/>
                  <a:pt x="61116" y="83326"/>
                  <a:pt x="60357" y="83767"/>
                </a:cubicBezTo>
                <a:cubicBezTo>
                  <a:pt x="59263" y="84408"/>
                  <a:pt x="58080" y="84328"/>
                  <a:pt x="56964" y="84729"/>
                </a:cubicBezTo>
                <a:cubicBezTo>
                  <a:pt x="55290" y="84609"/>
                  <a:pt x="55401" y="89178"/>
                  <a:pt x="53750" y="88897"/>
                </a:cubicBezTo>
                <a:cubicBezTo>
                  <a:pt x="52142" y="88657"/>
                  <a:pt x="52946" y="92384"/>
                  <a:pt x="51428" y="91462"/>
                </a:cubicBezTo>
                <a:cubicBezTo>
                  <a:pt x="50089" y="93266"/>
                  <a:pt x="46964" y="98036"/>
                  <a:pt x="45714" y="99799"/>
                </a:cubicBezTo>
                <a:cubicBezTo>
                  <a:pt x="45357" y="99599"/>
                  <a:pt x="43928" y="102044"/>
                  <a:pt x="43928" y="102044"/>
                </a:cubicBezTo>
                <a:cubicBezTo>
                  <a:pt x="42589" y="102965"/>
                  <a:pt x="43415" y="105731"/>
                  <a:pt x="42500" y="106853"/>
                </a:cubicBezTo>
                <a:cubicBezTo>
                  <a:pt x="41763" y="108176"/>
                  <a:pt x="42254" y="109138"/>
                  <a:pt x="41428" y="111342"/>
                </a:cubicBezTo>
                <a:cubicBezTo>
                  <a:pt x="42767" y="114949"/>
                  <a:pt x="39642" y="118717"/>
                  <a:pt x="37500" y="120000"/>
                </a:cubicBezTo>
                <a:cubicBezTo>
                  <a:pt x="34642" y="116553"/>
                  <a:pt x="29241" y="118476"/>
                  <a:pt x="26964" y="118396"/>
                </a:cubicBezTo>
                <a:cubicBezTo>
                  <a:pt x="25446" y="117715"/>
                  <a:pt x="23973" y="117034"/>
                  <a:pt x="22500" y="116152"/>
                </a:cubicBezTo>
                <a:cubicBezTo>
                  <a:pt x="21964" y="115831"/>
                  <a:pt x="21316" y="115631"/>
                  <a:pt x="20892" y="114869"/>
                </a:cubicBezTo>
                <a:cubicBezTo>
                  <a:pt x="20111" y="113466"/>
                  <a:pt x="20223" y="112024"/>
                  <a:pt x="19821" y="110380"/>
                </a:cubicBezTo>
                <a:cubicBezTo>
                  <a:pt x="19441" y="108817"/>
                  <a:pt x="18281" y="107775"/>
                  <a:pt x="17678" y="106533"/>
                </a:cubicBezTo>
                <a:cubicBezTo>
                  <a:pt x="17321" y="105811"/>
                  <a:pt x="16674" y="103967"/>
                  <a:pt x="16428" y="103326"/>
                </a:cubicBezTo>
                <a:cubicBezTo>
                  <a:pt x="15022" y="99559"/>
                  <a:pt x="17008" y="103687"/>
                  <a:pt x="15714" y="100440"/>
                </a:cubicBezTo>
                <a:cubicBezTo>
                  <a:pt x="15558" y="100080"/>
                  <a:pt x="15334" y="99839"/>
                  <a:pt x="15178" y="99478"/>
                </a:cubicBezTo>
                <a:cubicBezTo>
                  <a:pt x="14285" y="97234"/>
                  <a:pt x="15223" y="99118"/>
                  <a:pt x="14642" y="97234"/>
                </a:cubicBezTo>
                <a:cubicBezTo>
                  <a:pt x="13526" y="93627"/>
                  <a:pt x="11294" y="92024"/>
                  <a:pt x="10535" y="87935"/>
                </a:cubicBezTo>
                <a:cubicBezTo>
                  <a:pt x="10468" y="87014"/>
                  <a:pt x="10223" y="83527"/>
                  <a:pt x="9821" y="82805"/>
                </a:cubicBezTo>
                <a:cubicBezTo>
                  <a:pt x="8816" y="81002"/>
                  <a:pt x="8125" y="78637"/>
                  <a:pt x="7500" y="76392"/>
                </a:cubicBezTo>
                <a:cubicBezTo>
                  <a:pt x="7031" y="74709"/>
                  <a:pt x="6741" y="73026"/>
                  <a:pt x="6071" y="71583"/>
                </a:cubicBezTo>
                <a:cubicBezTo>
                  <a:pt x="3437" y="65891"/>
                  <a:pt x="5357" y="70941"/>
                  <a:pt x="4285" y="68056"/>
                </a:cubicBezTo>
                <a:cubicBezTo>
                  <a:pt x="3727" y="62004"/>
                  <a:pt x="2968" y="56072"/>
                  <a:pt x="2142" y="50100"/>
                </a:cubicBezTo>
                <a:cubicBezTo>
                  <a:pt x="2031" y="49298"/>
                  <a:pt x="758" y="46092"/>
                  <a:pt x="535" y="44969"/>
                </a:cubicBezTo>
                <a:cubicBezTo>
                  <a:pt x="446" y="44569"/>
                  <a:pt x="424" y="44128"/>
                  <a:pt x="357" y="43687"/>
                </a:cubicBezTo>
                <a:cubicBezTo>
                  <a:pt x="245" y="43046"/>
                  <a:pt x="0" y="41763"/>
                  <a:pt x="0" y="41763"/>
                </a:cubicBezTo>
                <a:cubicBezTo>
                  <a:pt x="200" y="36392"/>
                  <a:pt x="357" y="38517"/>
                  <a:pt x="0" y="3535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692" name="Shape 1692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93" name="Shape 1693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50</a:t>
            </a:r>
          </a:p>
        </p:txBody>
      </p:sp>
      <p:sp>
        <p:nvSpPr>
          <p:cNvPr id="1694" name="Shape 1694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95" name="Shape 1695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45</a:t>
            </a:r>
          </a:p>
        </p:txBody>
      </p:sp>
      <p:sp>
        <p:nvSpPr>
          <p:cNvPr id="1696" name="Shape 1696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97" name="Shape 1697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98" name="Shape 1698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699" name="Shape 1699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00" name="Shape 1700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701" name="Shape 1701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Shape 1706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51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707" name="Shape 1707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708" name="Shape 1708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709" name="Shape 1709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710" name="Shape 1710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711" name="Shape 1711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712" name="Shape 1712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713" name="Shape 1713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714" name="Shape 1714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715" name="Shape 1715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716" name="Shape 1716"/>
          <p:cNvCxnSpPr>
            <a:stCxn id="1708" idx="7"/>
            <a:endCxn id="1711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17" name="Shape 1717"/>
          <p:cNvCxnSpPr>
            <a:stCxn id="1708" idx="6"/>
            <a:endCxn id="1712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18" name="Shape 1718"/>
          <p:cNvCxnSpPr>
            <a:stCxn id="1708" idx="5"/>
            <a:endCxn id="1713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19" name="Shape 1719"/>
          <p:cNvCxnSpPr>
            <a:stCxn id="1712" idx="7"/>
            <a:endCxn id="1709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0" name="Shape 1720"/>
          <p:cNvCxnSpPr>
            <a:stCxn id="1714" idx="7"/>
            <a:endCxn id="1709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1" name="Shape 1721"/>
          <p:cNvCxnSpPr>
            <a:stCxn id="1712" idx="5"/>
            <a:endCxn id="1715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2" name="Shape 1722"/>
          <p:cNvCxnSpPr>
            <a:stCxn id="1715" idx="5"/>
            <a:endCxn id="1710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3" name="Shape 1723"/>
          <p:cNvCxnSpPr>
            <a:stCxn id="1715" idx="6"/>
            <a:endCxn id="1714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4" name="Shape 1724"/>
          <p:cNvCxnSpPr>
            <a:stCxn id="1714" idx="4"/>
            <a:endCxn id="1710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5" name="Shape 1725"/>
          <p:cNvCxnSpPr>
            <a:stCxn id="1709" idx="3"/>
            <a:endCxn id="1715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6" name="Shape 1726"/>
          <p:cNvCxnSpPr>
            <a:stCxn id="1712" idx="4"/>
            <a:endCxn id="1713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7" name="Shape 1727"/>
          <p:cNvCxnSpPr>
            <a:stCxn id="1713" idx="6"/>
            <a:endCxn id="1715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8" name="Shape 1728"/>
          <p:cNvCxnSpPr>
            <a:stCxn id="1711" idx="6"/>
            <a:endCxn id="1709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9" name="Shape 1729"/>
          <p:cNvCxnSpPr>
            <a:stCxn id="1713" idx="6"/>
            <a:endCxn id="1710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30" name="Shape 1730"/>
          <p:cNvCxnSpPr>
            <a:stCxn id="1709" idx="5"/>
            <a:endCxn id="1710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731" name="Shape 173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732" name="Shape 173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733" name="Shape 173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734" name="Shape 173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735" name="Shape 173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736" name="Shape 173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737" name="Shape 173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738" name="Shape 173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739" name="Shape 173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740" name="Shape 174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741" name="Shape 174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742" name="Shape 174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743" name="Shape 174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744" name="Shape 174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745" name="Shape 174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746" name="Shape 174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747" name="Shape 1747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748" name="Shape 1748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749" name="Shape 1749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750" name="Shape 1750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751" name="Shape 1751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753" name="Shape 1753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754" name="Shape 1754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55" name="Shape 1755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756" name="Shape 1756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757" name="Shape 1757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58" name="Shape 1758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59" name="Shape 1759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760" name="Shape 1760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61" name="Shape 1761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1762" name="Shape 1762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63" name="Shape 1763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1764" name="Shape 1764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65" name="Shape 1765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66" name="Shape 1766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51</a:t>
            </a:r>
          </a:p>
        </p:txBody>
      </p:sp>
      <p:sp>
        <p:nvSpPr>
          <p:cNvPr id="1767" name="Shape 1767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68" name="Shape 1768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34</a:t>
            </a:r>
          </a:p>
        </p:txBody>
      </p:sp>
      <p:sp>
        <p:nvSpPr>
          <p:cNvPr id="1769" name="Shape 1769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770" name="Shape 1770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71" name="Shape 1771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50</a:t>
            </a:r>
          </a:p>
        </p:txBody>
      </p:sp>
      <p:sp>
        <p:nvSpPr>
          <p:cNvPr id="1772" name="Shape 1772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73" name="Shape 1773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45</a:t>
            </a:r>
          </a:p>
        </p:txBody>
      </p:sp>
      <p:sp>
        <p:nvSpPr>
          <p:cNvPr id="1774" name="Shape 1774"/>
          <p:cNvSpPr/>
          <p:nvPr/>
        </p:nvSpPr>
        <p:spPr>
          <a:xfrm rot="-9897911">
            <a:off x="9308820" y="6330810"/>
            <a:ext cx="248356" cy="447039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775" name="Shape 1775"/>
          <p:cNvSpPr txBox="1"/>
          <p:nvPr/>
        </p:nvSpPr>
        <p:spPr>
          <a:xfrm>
            <a:off x="8886613" y="6784622"/>
            <a:ext cx="1817512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dmin</a:t>
            </a:r>
          </a:p>
        </p:txBody>
      </p:sp>
      <p:sp>
        <p:nvSpPr>
          <p:cNvPr id="1776" name="Shape 1776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777" name="Shape 1777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78" name="Shape 1778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779" name="Shape 1779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80" name="Shape 1780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781" name="Shape 1781"/>
          <p:cNvSpPr/>
          <p:nvPr/>
        </p:nvSpPr>
        <p:spPr>
          <a:xfrm>
            <a:off x="252870" y="2885441"/>
            <a:ext cx="12137812" cy="6759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5350"/>
                </a:moveTo>
                <a:cubicBezTo>
                  <a:pt x="1004" y="31703"/>
                  <a:pt x="982" y="27334"/>
                  <a:pt x="2500" y="24128"/>
                </a:cubicBezTo>
                <a:cubicBezTo>
                  <a:pt x="3526" y="21963"/>
                  <a:pt x="5446" y="21282"/>
                  <a:pt x="6785" y="19959"/>
                </a:cubicBezTo>
                <a:cubicBezTo>
                  <a:pt x="7901" y="18837"/>
                  <a:pt x="8616" y="17795"/>
                  <a:pt x="9821" y="17074"/>
                </a:cubicBezTo>
                <a:cubicBezTo>
                  <a:pt x="11160" y="16272"/>
                  <a:pt x="12544" y="16192"/>
                  <a:pt x="13928" y="15791"/>
                </a:cubicBezTo>
                <a:cubicBezTo>
                  <a:pt x="15468" y="15310"/>
                  <a:pt x="17053" y="14869"/>
                  <a:pt x="18571" y="14188"/>
                </a:cubicBezTo>
                <a:cubicBezTo>
                  <a:pt x="19397" y="13186"/>
                  <a:pt x="20334" y="13146"/>
                  <a:pt x="21250" y="12585"/>
                </a:cubicBezTo>
                <a:cubicBezTo>
                  <a:pt x="24843" y="10420"/>
                  <a:pt x="28125" y="10260"/>
                  <a:pt x="31964" y="10020"/>
                </a:cubicBezTo>
                <a:cubicBezTo>
                  <a:pt x="36116" y="10300"/>
                  <a:pt x="38839" y="11342"/>
                  <a:pt x="43035" y="11623"/>
                </a:cubicBezTo>
                <a:cubicBezTo>
                  <a:pt x="48325" y="12585"/>
                  <a:pt x="53616" y="12705"/>
                  <a:pt x="58928" y="12905"/>
                </a:cubicBezTo>
                <a:cubicBezTo>
                  <a:pt x="73058" y="14228"/>
                  <a:pt x="87767" y="7575"/>
                  <a:pt x="102031" y="7334"/>
                </a:cubicBezTo>
                <a:cubicBezTo>
                  <a:pt x="105156" y="6613"/>
                  <a:pt x="107767" y="3527"/>
                  <a:pt x="110602" y="1362"/>
                </a:cubicBezTo>
                <a:cubicBezTo>
                  <a:pt x="112366" y="0"/>
                  <a:pt x="114977" y="1042"/>
                  <a:pt x="116540" y="921"/>
                </a:cubicBezTo>
                <a:cubicBezTo>
                  <a:pt x="117790" y="1162"/>
                  <a:pt x="118526" y="4088"/>
                  <a:pt x="119397" y="5651"/>
                </a:cubicBezTo>
                <a:cubicBezTo>
                  <a:pt x="119508" y="6412"/>
                  <a:pt x="120000" y="10220"/>
                  <a:pt x="120000" y="10981"/>
                </a:cubicBezTo>
                <a:cubicBezTo>
                  <a:pt x="120000" y="15671"/>
                  <a:pt x="119933" y="20400"/>
                  <a:pt x="119821" y="25090"/>
                </a:cubicBezTo>
                <a:cubicBezTo>
                  <a:pt x="119754" y="28256"/>
                  <a:pt x="118571" y="31462"/>
                  <a:pt x="118035" y="34388"/>
                </a:cubicBezTo>
                <a:cubicBezTo>
                  <a:pt x="117745" y="35991"/>
                  <a:pt x="117723" y="38757"/>
                  <a:pt x="116964" y="39839"/>
                </a:cubicBezTo>
                <a:cubicBezTo>
                  <a:pt x="115959" y="41282"/>
                  <a:pt x="114084" y="41523"/>
                  <a:pt x="112857" y="41763"/>
                </a:cubicBezTo>
                <a:cubicBezTo>
                  <a:pt x="111183" y="42525"/>
                  <a:pt x="109575" y="44128"/>
                  <a:pt x="107857" y="44649"/>
                </a:cubicBezTo>
                <a:cubicBezTo>
                  <a:pt x="106361" y="45090"/>
                  <a:pt x="106361" y="44809"/>
                  <a:pt x="105000" y="45290"/>
                </a:cubicBezTo>
                <a:cubicBezTo>
                  <a:pt x="101339" y="46613"/>
                  <a:pt x="97723" y="48496"/>
                  <a:pt x="94107" y="50100"/>
                </a:cubicBezTo>
                <a:cubicBezTo>
                  <a:pt x="93504" y="50380"/>
                  <a:pt x="93080" y="51022"/>
                  <a:pt x="92500" y="51382"/>
                </a:cubicBezTo>
                <a:cubicBezTo>
                  <a:pt x="91272" y="53587"/>
                  <a:pt x="89486" y="54589"/>
                  <a:pt x="87857" y="55551"/>
                </a:cubicBezTo>
                <a:cubicBezTo>
                  <a:pt x="87165" y="59238"/>
                  <a:pt x="84933" y="58957"/>
                  <a:pt x="83214" y="59719"/>
                </a:cubicBezTo>
                <a:cubicBezTo>
                  <a:pt x="81808" y="60360"/>
                  <a:pt x="80312" y="60801"/>
                  <a:pt x="78928" y="61643"/>
                </a:cubicBezTo>
                <a:cubicBezTo>
                  <a:pt x="78214" y="62084"/>
                  <a:pt x="77165" y="62805"/>
                  <a:pt x="76428" y="62925"/>
                </a:cubicBezTo>
                <a:cubicBezTo>
                  <a:pt x="75000" y="63166"/>
                  <a:pt x="73839" y="63406"/>
                  <a:pt x="72500" y="64208"/>
                </a:cubicBezTo>
                <a:cubicBezTo>
                  <a:pt x="71674" y="64689"/>
                  <a:pt x="71049" y="66252"/>
                  <a:pt x="70357" y="67094"/>
                </a:cubicBezTo>
                <a:cubicBezTo>
                  <a:pt x="69531" y="69338"/>
                  <a:pt x="70000" y="68577"/>
                  <a:pt x="69107" y="69659"/>
                </a:cubicBezTo>
                <a:cubicBezTo>
                  <a:pt x="68794" y="71342"/>
                  <a:pt x="69040" y="70340"/>
                  <a:pt x="68214" y="72545"/>
                </a:cubicBezTo>
                <a:cubicBezTo>
                  <a:pt x="67053" y="75671"/>
                  <a:pt x="68839" y="73346"/>
                  <a:pt x="67142" y="76392"/>
                </a:cubicBezTo>
                <a:cubicBezTo>
                  <a:pt x="65736" y="78917"/>
                  <a:pt x="64397" y="80721"/>
                  <a:pt x="62500" y="81843"/>
                </a:cubicBezTo>
                <a:cubicBezTo>
                  <a:pt x="61785" y="82284"/>
                  <a:pt x="61116" y="83326"/>
                  <a:pt x="60357" y="83767"/>
                </a:cubicBezTo>
                <a:cubicBezTo>
                  <a:pt x="59263" y="84408"/>
                  <a:pt x="58080" y="84328"/>
                  <a:pt x="56964" y="84729"/>
                </a:cubicBezTo>
                <a:cubicBezTo>
                  <a:pt x="55290" y="84609"/>
                  <a:pt x="55401" y="89178"/>
                  <a:pt x="53750" y="88897"/>
                </a:cubicBezTo>
                <a:cubicBezTo>
                  <a:pt x="52142" y="88657"/>
                  <a:pt x="52946" y="92384"/>
                  <a:pt x="51428" y="91462"/>
                </a:cubicBezTo>
                <a:cubicBezTo>
                  <a:pt x="50089" y="93266"/>
                  <a:pt x="46964" y="98036"/>
                  <a:pt x="45714" y="99799"/>
                </a:cubicBezTo>
                <a:cubicBezTo>
                  <a:pt x="45357" y="99599"/>
                  <a:pt x="43928" y="102044"/>
                  <a:pt x="43928" y="102044"/>
                </a:cubicBezTo>
                <a:cubicBezTo>
                  <a:pt x="42589" y="102965"/>
                  <a:pt x="43415" y="105731"/>
                  <a:pt x="42500" y="106853"/>
                </a:cubicBezTo>
                <a:cubicBezTo>
                  <a:pt x="41763" y="108176"/>
                  <a:pt x="42254" y="109138"/>
                  <a:pt x="41428" y="111342"/>
                </a:cubicBezTo>
                <a:cubicBezTo>
                  <a:pt x="42767" y="114949"/>
                  <a:pt x="39642" y="118717"/>
                  <a:pt x="37500" y="120000"/>
                </a:cubicBezTo>
                <a:cubicBezTo>
                  <a:pt x="34642" y="116553"/>
                  <a:pt x="29241" y="118476"/>
                  <a:pt x="26964" y="118396"/>
                </a:cubicBezTo>
                <a:cubicBezTo>
                  <a:pt x="25446" y="117715"/>
                  <a:pt x="23973" y="117034"/>
                  <a:pt x="22500" y="116152"/>
                </a:cubicBezTo>
                <a:cubicBezTo>
                  <a:pt x="21964" y="115831"/>
                  <a:pt x="21316" y="115631"/>
                  <a:pt x="20892" y="114869"/>
                </a:cubicBezTo>
                <a:cubicBezTo>
                  <a:pt x="20111" y="113466"/>
                  <a:pt x="20223" y="112024"/>
                  <a:pt x="19821" y="110380"/>
                </a:cubicBezTo>
                <a:cubicBezTo>
                  <a:pt x="19441" y="108817"/>
                  <a:pt x="18281" y="107775"/>
                  <a:pt x="17678" y="106533"/>
                </a:cubicBezTo>
                <a:cubicBezTo>
                  <a:pt x="17321" y="105811"/>
                  <a:pt x="16674" y="103967"/>
                  <a:pt x="16428" y="103326"/>
                </a:cubicBezTo>
                <a:cubicBezTo>
                  <a:pt x="15022" y="99559"/>
                  <a:pt x="17008" y="103687"/>
                  <a:pt x="15714" y="100440"/>
                </a:cubicBezTo>
                <a:cubicBezTo>
                  <a:pt x="15558" y="100080"/>
                  <a:pt x="15334" y="99839"/>
                  <a:pt x="15178" y="99478"/>
                </a:cubicBezTo>
                <a:cubicBezTo>
                  <a:pt x="14285" y="97234"/>
                  <a:pt x="15223" y="99118"/>
                  <a:pt x="14642" y="97234"/>
                </a:cubicBezTo>
                <a:cubicBezTo>
                  <a:pt x="13526" y="93627"/>
                  <a:pt x="11294" y="92024"/>
                  <a:pt x="10535" y="87935"/>
                </a:cubicBezTo>
                <a:cubicBezTo>
                  <a:pt x="10468" y="87014"/>
                  <a:pt x="10223" y="83527"/>
                  <a:pt x="9821" y="82805"/>
                </a:cubicBezTo>
                <a:cubicBezTo>
                  <a:pt x="8816" y="81002"/>
                  <a:pt x="8125" y="78637"/>
                  <a:pt x="7500" y="76392"/>
                </a:cubicBezTo>
                <a:cubicBezTo>
                  <a:pt x="7031" y="74709"/>
                  <a:pt x="6741" y="73026"/>
                  <a:pt x="6071" y="71583"/>
                </a:cubicBezTo>
                <a:cubicBezTo>
                  <a:pt x="3437" y="65891"/>
                  <a:pt x="5357" y="70941"/>
                  <a:pt x="4285" y="68056"/>
                </a:cubicBezTo>
                <a:cubicBezTo>
                  <a:pt x="3727" y="62004"/>
                  <a:pt x="2968" y="56072"/>
                  <a:pt x="2142" y="50100"/>
                </a:cubicBezTo>
                <a:cubicBezTo>
                  <a:pt x="2031" y="49298"/>
                  <a:pt x="758" y="46092"/>
                  <a:pt x="535" y="44969"/>
                </a:cubicBezTo>
                <a:cubicBezTo>
                  <a:pt x="446" y="44569"/>
                  <a:pt x="424" y="44128"/>
                  <a:pt x="357" y="43687"/>
                </a:cubicBezTo>
                <a:cubicBezTo>
                  <a:pt x="245" y="43046"/>
                  <a:pt x="0" y="41763"/>
                  <a:pt x="0" y="41763"/>
                </a:cubicBezTo>
                <a:cubicBezTo>
                  <a:pt x="200" y="36392"/>
                  <a:pt x="357" y="38517"/>
                  <a:pt x="0" y="3535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782" name="Shape 1782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  <p:sp>
        <p:nvSpPr>
          <p:cNvPr id="79" name="Shape 1673"/>
          <p:cNvSpPr txBox="1"/>
          <p:nvPr/>
        </p:nvSpPr>
        <p:spPr>
          <a:xfrm>
            <a:off x="3973691" y="1442720"/>
            <a:ext cx="4791003" cy="150129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3, 5,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4,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6, 3, 5 }</a:t>
            </a: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Shape 1787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52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788" name="Shape 1788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789" name="Shape 1789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790" name="Shape 1790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791" name="Shape 1791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792" name="Shape 1792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793" name="Shape 1793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794" name="Shape 1794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795" name="Shape 1795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796" name="Shape 1796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797" name="Shape 1797"/>
          <p:cNvCxnSpPr>
            <a:stCxn id="1789" idx="7"/>
            <a:endCxn id="1792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98" name="Shape 1798"/>
          <p:cNvCxnSpPr>
            <a:stCxn id="1789" idx="6"/>
            <a:endCxn id="1793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99" name="Shape 1799"/>
          <p:cNvCxnSpPr>
            <a:stCxn id="1789" idx="5"/>
            <a:endCxn id="1794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0" name="Shape 1800"/>
          <p:cNvCxnSpPr>
            <a:stCxn id="1793" idx="7"/>
            <a:endCxn id="1790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1" name="Shape 1801"/>
          <p:cNvCxnSpPr>
            <a:stCxn id="1795" idx="7"/>
            <a:endCxn id="1790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2" name="Shape 1802"/>
          <p:cNvCxnSpPr>
            <a:stCxn id="1793" idx="5"/>
            <a:endCxn id="1796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3" name="Shape 1803"/>
          <p:cNvCxnSpPr>
            <a:stCxn id="1796" idx="5"/>
            <a:endCxn id="1791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4" name="Shape 1804"/>
          <p:cNvCxnSpPr>
            <a:stCxn id="1796" idx="6"/>
            <a:endCxn id="1795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5" name="Shape 1805"/>
          <p:cNvCxnSpPr>
            <a:stCxn id="1795" idx="4"/>
            <a:endCxn id="1791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6" name="Shape 1806"/>
          <p:cNvCxnSpPr>
            <a:stCxn id="1790" idx="3"/>
            <a:endCxn id="1796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7" name="Shape 1807"/>
          <p:cNvCxnSpPr>
            <a:stCxn id="1793" idx="4"/>
            <a:endCxn id="1794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8" name="Shape 1808"/>
          <p:cNvCxnSpPr>
            <a:stCxn id="1794" idx="6"/>
            <a:endCxn id="1796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9" name="Shape 1809"/>
          <p:cNvCxnSpPr>
            <a:stCxn id="1792" idx="6"/>
            <a:endCxn id="1790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10" name="Shape 1810"/>
          <p:cNvCxnSpPr>
            <a:stCxn id="1794" idx="6"/>
            <a:endCxn id="1791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11" name="Shape 1811"/>
          <p:cNvCxnSpPr>
            <a:stCxn id="1790" idx="5"/>
            <a:endCxn id="1791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812" name="Shape 1812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813" name="Shape 1813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814" name="Shape 1814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815" name="Shape 1815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816" name="Shape 1816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817" name="Shape 1817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818" name="Shape 1818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819" name="Shape 1819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820" name="Shape 1820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821" name="Shape 1821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822" name="Shape 1822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823" name="Shape 1823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824" name="Shape 1824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825" name="Shape 1825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826" name="Shape 1826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827" name="Shape 1827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828" name="Shape 182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829" name="Shape 182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830" name="Shape 183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831" name="Shape 183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832" name="Shape 183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833" name="Shape 1833"/>
          <p:cNvSpPr txBox="1"/>
          <p:nvPr/>
        </p:nvSpPr>
        <p:spPr>
          <a:xfrm>
            <a:off x="3973691" y="1442719"/>
            <a:ext cx="4791003" cy="153510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3, 4, 5,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6, 3, 5, 4 }</a:t>
            </a: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834" name="Shape 183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835" name="Shape 183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36" name="Shape 183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837" name="Shape 183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838" name="Shape 183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39" name="Shape 183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40" name="Shape 1840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841" name="Shape 1841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42" name="Shape 1842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1843" name="Shape 1843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44" name="Shape 1844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1845" name="Shape 1845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46" name="Shape 1846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47" name="Shape 1847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51</a:t>
            </a:r>
          </a:p>
        </p:txBody>
      </p:sp>
      <p:sp>
        <p:nvSpPr>
          <p:cNvPr id="1848" name="Shape 1848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49" name="Shape 1849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34</a:t>
            </a:r>
          </a:p>
        </p:txBody>
      </p:sp>
      <p:sp>
        <p:nvSpPr>
          <p:cNvPr id="1850" name="Shape 185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851" name="Shape 1851"/>
          <p:cNvSpPr/>
          <p:nvPr/>
        </p:nvSpPr>
        <p:spPr>
          <a:xfrm>
            <a:off x="252870" y="2838028"/>
            <a:ext cx="12137812" cy="68071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5940"/>
                </a:moveTo>
                <a:cubicBezTo>
                  <a:pt x="1004" y="32318"/>
                  <a:pt x="982" y="27980"/>
                  <a:pt x="2500" y="24796"/>
                </a:cubicBezTo>
                <a:cubicBezTo>
                  <a:pt x="3526" y="22646"/>
                  <a:pt x="5446" y="21970"/>
                  <a:pt x="6785" y="20656"/>
                </a:cubicBezTo>
                <a:cubicBezTo>
                  <a:pt x="7901" y="19542"/>
                  <a:pt x="8616" y="18507"/>
                  <a:pt x="9821" y="17791"/>
                </a:cubicBezTo>
                <a:cubicBezTo>
                  <a:pt x="11160" y="16995"/>
                  <a:pt x="12544" y="16915"/>
                  <a:pt x="13928" y="16517"/>
                </a:cubicBezTo>
                <a:cubicBezTo>
                  <a:pt x="15468" y="16039"/>
                  <a:pt x="17053" y="15601"/>
                  <a:pt x="18571" y="14925"/>
                </a:cubicBezTo>
                <a:cubicBezTo>
                  <a:pt x="19397" y="13930"/>
                  <a:pt x="20334" y="13890"/>
                  <a:pt x="21250" y="13333"/>
                </a:cubicBezTo>
                <a:cubicBezTo>
                  <a:pt x="24843" y="11184"/>
                  <a:pt x="28125" y="11024"/>
                  <a:pt x="31964" y="10786"/>
                </a:cubicBezTo>
                <a:cubicBezTo>
                  <a:pt x="36116" y="11064"/>
                  <a:pt x="38839" y="12099"/>
                  <a:pt x="43035" y="12378"/>
                </a:cubicBezTo>
                <a:cubicBezTo>
                  <a:pt x="48325" y="13333"/>
                  <a:pt x="53616" y="13452"/>
                  <a:pt x="58928" y="13651"/>
                </a:cubicBezTo>
                <a:cubicBezTo>
                  <a:pt x="73058" y="14965"/>
                  <a:pt x="86808" y="5412"/>
                  <a:pt x="101071" y="5174"/>
                </a:cubicBezTo>
                <a:cubicBezTo>
                  <a:pt x="104196" y="4457"/>
                  <a:pt x="107767" y="3502"/>
                  <a:pt x="110602" y="1353"/>
                </a:cubicBezTo>
                <a:cubicBezTo>
                  <a:pt x="112366" y="0"/>
                  <a:pt x="115223" y="1472"/>
                  <a:pt x="116785" y="1353"/>
                </a:cubicBezTo>
                <a:cubicBezTo>
                  <a:pt x="118035" y="1592"/>
                  <a:pt x="119017" y="4895"/>
                  <a:pt x="119888" y="6447"/>
                </a:cubicBezTo>
                <a:cubicBezTo>
                  <a:pt x="120000" y="7203"/>
                  <a:pt x="120000" y="10985"/>
                  <a:pt x="120000" y="11741"/>
                </a:cubicBezTo>
                <a:cubicBezTo>
                  <a:pt x="120000" y="16398"/>
                  <a:pt x="119933" y="21094"/>
                  <a:pt x="119821" y="25751"/>
                </a:cubicBezTo>
                <a:cubicBezTo>
                  <a:pt x="119754" y="28895"/>
                  <a:pt x="118571" y="32079"/>
                  <a:pt x="118035" y="34985"/>
                </a:cubicBezTo>
                <a:cubicBezTo>
                  <a:pt x="117745" y="36577"/>
                  <a:pt x="117723" y="39323"/>
                  <a:pt x="116964" y="40398"/>
                </a:cubicBezTo>
                <a:cubicBezTo>
                  <a:pt x="115959" y="41830"/>
                  <a:pt x="117656" y="43980"/>
                  <a:pt x="116428" y="44218"/>
                </a:cubicBezTo>
                <a:cubicBezTo>
                  <a:pt x="115290" y="47004"/>
                  <a:pt x="112879" y="52656"/>
                  <a:pt x="110178" y="57273"/>
                </a:cubicBezTo>
                <a:cubicBezTo>
                  <a:pt x="106517" y="58587"/>
                  <a:pt x="103794" y="70328"/>
                  <a:pt x="100178" y="71920"/>
                </a:cubicBezTo>
                <a:cubicBezTo>
                  <a:pt x="99575" y="72199"/>
                  <a:pt x="91116" y="75701"/>
                  <a:pt x="90535" y="76059"/>
                </a:cubicBezTo>
                <a:cubicBezTo>
                  <a:pt x="89308" y="78248"/>
                  <a:pt x="84308" y="76696"/>
                  <a:pt x="82678" y="77651"/>
                </a:cubicBezTo>
                <a:cubicBezTo>
                  <a:pt x="81986" y="81313"/>
                  <a:pt x="78683" y="78487"/>
                  <a:pt x="76964" y="79243"/>
                </a:cubicBezTo>
                <a:cubicBezTo>
                  <a:pt x="75558" y="79880"/>
                  <a:pt x="70312" y="81592"/>
                  <a:pt x="68928" y="82427"/>
                </a:cubicBezTo>
                <a:cubicBezTo>
                  <a:pt x="68214" y="82865"/>
                  <a:pt x="65736" y="83263"/>
                  <a:pt x="65000" y="83383"/>
                </a:cubicBezTo>
                <a:cubicBezTo>
                  <a:pt x="63928" y="83343"/>
                  <a:pt x="63281" y="81990"/>
                  <a:pt x="62500" y="82109"/>
                </a:cubicBezTo>
                <a:cubicBezTo>
                  <a:pt x="61785" y="82547"/>
                  <a:pt x="61116" y="83582"/>
                  <a:pt x="60357" y="84019"/>
                </a:cubicBezTo>
                <a:cubicBezTo>
                  <a:pt x="59263" y="84656"/>
                  <a:pt x="58080" y="84577"/>
                  <a:pt x="56964" y="84975"/>
                </a:cubicBezTo>
                <a:cubicBezTo>
                  <a:pt x="55290" y="84855"/>
                  <a:pt x="55401" y="89393"/>
                  <a:pt x="53750" y="89114"/>
                </a:cubicBezTo>
                <a:cubicBezTo>
                  <a:pt x="52142" y="88875"/>
                  <a:pt x="52946" y="92577"/>
                  <a:pt x="51428" y="91661"/>
                </a:cubicBezTo>
                <a:cubicBezTo>
                  <a:pt x="50089" y="93452"/>
                  <a:pt x="46964" y="98189"/>
                  <a:pt x="45714" y="99940"/>
                </a:cubicBezTo>
                <a:cubicBezTo>
                  <a:pt x="45357" y="99741"/>
                  <a:pt x="43928" y="102169"/>
                  <a:pt x="43928" y="102169"/>
                </a:cubicBezTo>
                <a:cubicBezTo>
                  <a:pt x="42589" y="103084"/>
                  <a:pt x="43415" y="105830"/>
                  <a:pt x="42500" y="106945"/>
                </a:cubicBezTo>
                <a:cubicBezTo>
                  <a:pt x="41763" y="108258"/>
                  <a:pt x="42254" y="109213"/>
                  <a:pt x="41428" y="111402"/>
                </a:cubicBezTo>
                <a:cubicBezTo>
                  <a:pt x="42767" y="114985"/>
                  <a:pt x="39642" y="118726"/>
                  <a:pt x="37500" y="119999"/>
                </a:cubicBezTo>
                <a:cubicBezTo>
                  <a:pt x="34642" y="116577"/>
                  <a:pt x="29241" y="118487"/>
                  <a:pt x="26964" y="118407"/>
                </a:cubicBezTo>
                <a:cubicBezTo>
                  <a:pt x="25446" y="117731"/>
                  <a:pt x="23973" y="117054"/>
                  <a:pt x="22500" y="116179"/>
                </a:cubicBezTo>
                <a:cubicBezTo>
                  <a:pt x="21964" y="115860"/>
                  <a:pt x="21316" y="115661"/>
                  <a:pt x="20892" y="114905"/>
                </a:cubicBezTo>
                <a:cubicBezTo>
                  <a:pt x="20111" y="113512"/>
                  <a:pt x="20223" y="112079"/>
                  <a:pt x="19821" y="110447"/>
                </a:cubicBezTo>
                <a:cubicBezTo>
                  <a:pt x="19441" y="108895"/>
                  <a:pt x="18281" y="107860"/>
                  <a:pt x="17678" y="106626"/>
                </a:cubicBezTo>
                <a:cubicBezTo>
                  <a:pt x="17321" y="105910"/>
                  <a:pt x="16674" y="104079"/>
                  <a:pt x="16428" y="103442"/>
                </a:cubicBezTo>
                <a:cubicBezTo>
                  <a:pt x="15022" y="99701"/>
                  <a:pt x="17008" y="103800"/>
                  <a:pt x="15714" y="100577"/>
                </a:cubicBezTo>
                <a:cubicBezTo>
                  <a:pt x="15558" y="100218"/>
                  <a:pt x="15334" y="99980"/>
                  <a:pt x="15178" y="99621"/>
                </a:cubicBezTo>
                <a:cubicBezTo>
                  <a:pt x="14285" y="97393"/>
                  <a:pt x="15223" y="99263"/>
                  <a:pt x="14642" y="97393"/>
                </a:cubicBezTo>
                <a:cubicBezTo>
                  <a:pt x="13526" y="93810"/>
                  <a:pt x="11294" y="92218"/>
                  <a:pt x="10535" y="88159"/>
                </a:cubicBezTo>
                <a:cubicBezTo>
                  <a:pt x="10468" y="87243"/>
                  <a:pt x="10223" y="83781"/>
                  <a:pt x="9821" y="83064"/>
                </a:cubicBezTo>
                <a:cubicBezTo>
                  <a:pt x="8816" y="81273"/>
                  <a:pt x="8125" y="78925"/>
                  <a:pt x="7500" y="76696"/>
                </a:cubicBezTo>
                <a:cubicBezTo>
                  <a:pt x="7031" y="75024"/>
                  <a:pt x="6741" y="73353"/>
                  <a:pt x="6071" y="71920"/>
                </a:cubicBezTo>
                <a:cubicBezTo>
                  <a:pt x="3437" y="66268"/>
                  <a:pt x="5357" y="71283"/>
                  <a:pt x="4285" y="68417"/>
                </a:cubicBezTo>
                <a:cubicBezTo>
                  <a:pt x="3727" y="62407"/>
                  <a:pt x="2968" y="56517"/>
                  <a:pt x="2142" y="50587"/>
                </a:cubicBezTo>
                <a:cubicBezTo>
                  <a:pt x="2031" y="49791"/>
                  <a:pt x="758" y="46606"/>
                  <a:pt x="535" y="45492"/>
                </a:cubicBezTo>
                <a:cubicBezTo>
                  <a:pt x="446" y="45094"/>
                  <a:pt x="424" y="44656"/>
                  <a:pt x="357" y="44218"/>
                </a:cubicBezTo>
                <a:cubicBezTo>
                  <a:pt x="245" y="43582"/>
                  <a:pt x="0" y="42308"/>
                  <a:pt x="0" y="42308"/>
                </a:cubicBezTo>
                <a:cubicBezTo>
                  <a:pt x="200" y="36975"/>
                  <a:pt x="357" y="39084"/>
                  <a:pt x="0" y="359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852" name="Shape 1852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53" name="Shape 1853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50</a:t>
            </a:r>
          </a:p>
        </p:txBody>
      </p:sp>
      <p:sp>
        <p:nvSpPr>
          <p:cNvPr id="1854" name="Shape 1854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55" name="Shape 1855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45</a:t>
            </a:r>
          </a:p>
        </p:txBody>
      </p:sp>
      <p:sp>
        <p:nvSpPr>
          <p:cNvPr id="1856" name="Shape 1856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857" name="Shape 1857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58" name="Shape 1858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859" name="Shape 1859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60" name="Shape 1860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861" name="Shape 1861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Shape 1866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53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867" name="Shape 1867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868" name="Shape 1868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869" name="Shape 1869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870" name="Shape 1870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871" name="Shape 1871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872" name="Shape 1872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873" name="Shape 1873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874" name="Shape 1874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875" name="Shape 1875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876" name="Shape 1876"/>
          <p:cNvCxnSpPr>
            <a:stCxn id="1868" idx="7"/>
            <a:endCxn id="1871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77" name="Shape 1877"/>
          <p:cNvCxnSpPr>
            <a:stCxn id="1868" idx="6"/>
            <a:endCxn id="1872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78" name="Shape 1878"/>
          <p:cNvCxnSpPr>
            <a:stCxn id="1868" idx="5"/>
            <a:endCxn id="1873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79" name="Shape 1879"/>
          <p:cNvCxnSpPr>
            <a:stCxn id="1872" idx="7"/>
            <a:endCxn id="1869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0" name="Shape 1880"/>
          <p:cNvCxnSpPr>
            <a:stCxn id="1874" idx="7"/>
            <a:endCxn id="1869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1" name="Shape 1881"/>
          <p:cNvCxnSpPr>
            <a:stCxn id="1872" idx="5"/>
            <a:endCxn id="1875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2" name="Shape 1882"/>
          <p:cNvCxnSpPr>
            <a:stCxn id="1875" idx="5"/>
            <a:endCxn id="1870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3" name="Shape 1883"/>
          <p:cNvCxnSpPr>
            <a:stCxn id="1875" idx="6"/>
            <a:endCxn id="1874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4" name="Shape 1884"/>
          <p:cNvCxnSpPr>
            <a:stCxn id="1874" idx="4"/>
            <a:endCxn id="1870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5" name="Shape 1885"/>
          <p:cNvCxnSpPr>
            <a:stCxn id="1869" idx="3"/>
            <a:endCxn id="1875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6" name="Shape 1886"/>
          <p:cNvCxnSpPr>
            <a:stCxn id="1872" idx="4"/>
            <a:endCxn id="1873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7" name="Shape 1887"/>
          <p:cNvCxnSpPr>
            <a:stCxn id="1873" idx="6"/>
            <a:endCxn id="1875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8" name="Shape 1888"/>
          <p:cNvCxnSpPr>
            <a:stCxn id="1871" idx="6"/>
            <a:endCxn id="1869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9" name="Shape 1889"/>
          <p:cNvCxnSpPr>
            <a:stCxn id="1873" idx="6"/>
            <a:endCxn id="1870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90" name="Shape 1890"/>
          <p:cNvCxnSpPr>
            <a:stCxn id="1869" idx="5"/>
            <a:endCxn id="1870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891" name="Shape 189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892" name="Shape 189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893" name="Shape 189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894" name="Shape 189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895" name="Shape 189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896" name="Shape 189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897" name="Shape 189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898" name="Shape 189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899" name="Shape 189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900" name="Shape 190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901" name="Shape 190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902" name="Shape 190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903" name="Shape 190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904" name="Shape 190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905" name="Shape 190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906" name="Shape 190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907" name="Shape 1907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08" name="Shape 1908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09" name="Shape 1909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910" name="Shape 1910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11" name="Shape 1911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913" name="Shape 1913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14" name="Shape 1914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15" name="Shape 1915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16" name="Shape 1916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17" name="Shape 1917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18" name="Shape 1918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19" name="Shape 1919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920" name="Shape 1920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21" name="Shape 1921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1922" name="Shape 1922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23" name="Shape 1923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1924" name="Shape 1924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25" name="Shape 1925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26" name="Shape 1926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51</a:t>
            </a:r>
          </a:p>
        </p:txBody>
      </p:sp>
      <p:sp>
        <p:nvSpPr>
          <p:cNvPr id="1927" name="Shape 1927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28" name="Shape 1928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34</a:t>
            </a:r>
          </a:p>
        </p:txBody>
      </p:sp>
      <p:sp>
        <p:nvSpPr>
          <p:cNvPr id="1929" name="Shape 1929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30" name="Shape 1930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50</a:t>
            </a:r>
          </a:p>
        </p:txBody>
      </p:sp>
      <p:sp>
        <p:nvSpPr>
          <p:cNvPr id="1931" name="Shape 1931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32" name="Shape 1932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45</a:t>
            </a:r>
          </a:p>
        </p:txBody>
      </p:sp>
      <p:sp>
        <p:nvSpPr>
          <p:cNvPr id="1933" name="Shape 1933"/>
          <p:cNvSpPr/>
          <p:nvPr/>
        </p:nvSpPr>
        <p:spPr>
          <a:xfrm rot="-5400000">
            <a:off x="9760376" y="8913706"/>
            <a:ext cx="248355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934" name="Shape 1934"/>
          <p:cNvSpPr txBox="1"/>
          <p:nvPr/>
        </p:nvSpPr>
        <p:spPr>
          <a:xfrm>
            <a:off x="8344746" y="8897903"/>
            <a:ext cx="1345636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dmin</a:t>
            </a:r>
          </a:p>
        </p:txBody>
      </p:sp>
      <p:sp>
        <p:nvSpPr>
          <p:cNvPr id="1935" name="Shape 1935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36" name="Shape 1936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37" name="Shape 1937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938" name="Shape 1938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39" name="Shape 1939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940" name="Shape 194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941" name="Shape 1941"/>
          <p:cNvSpPr/>
          <p:nvPr/>
        </p:nvSpPr>
        <p:spPr>
          <a:xfrm>
            <a:off x="252870" y="2838028"/>
            <a:ext cx="12137812" cy="68071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5940"/>
                </a:moveTo>
                <a:cubicBezTo>
                  <a:pt x="1004" y="32318"/>
                  <a:pt x="982" y="27980"/>
                  <a:pt x="2500" y="24796"/>
                </a:cubicBezTo>
                <a:cubicBezTo>
                  <a:pt x="3526" y="22646"/>
                  <a:pt x="5446" y="21970"/>
                  <a:pt x="6785" y="20656"/>
                </a:cubicBezTo>
                <a:cubicBezTo>
                  <a:pt x="7901" y="19542"/>
                  <a:pt x="8616" y="18507"/>
                  <a:pt x="9821" y="17791"/>
                </a:cubicBezTo>
                <a:cubicBezTo>
                  <a:pt x="11160" y="16995"/>
                  <a:pt x="12544" y="16915"/>
                  <a:pt x="13928" y="16517"/>
                </a:cubicBezTo>
                <a:cubicBezTo>
                  <a:pt x="15468" y="16039"/>
                  <a:pt x="17053" y="15601"/>
                  <a:pt x="18571" y="14925"/>
                </a:cubicBezTo>
                <a:cubicBezTo>
                  <a:pt x="19397" y="13930"/>
                  <a:pt x="20334" y="13890"/>
                  <a:pt x="21250" y="13333"/>
                </a:cubicBezTo>
                <a:cubicBezTo>
                  <a:pt x="24843" y="11184"/>
                  <a:pt x="28125" y="11024"/>
                  <a:pt x="31964" y="10786"/>
                </a:cubicBezTo>
                <a:cubicBezTo>
                  <a:pt x="36116" y="11064"/>
                  <a:pt x="38839" y="12099"/>
                  <a:pt x="43035" y="12378"/>
                </a:cubicBezTo>
                <a:cubicBezTo>
                  <a:pt x="48325" y="13333"/>
                  <a:pt x="53616" y="13452"/>
                  <a:pt x="58928" y="13651"/>
                </a:cubicBezTo>
                <a:cubicBezTo>
                  <a:pt x="73058" y="14965"/>
                  <a:pt x="86808" y="5412"/>
                  <a:pt x="101071" y="5174"/>
                </a:cubicBezTo>
                <a:cubicBezTo>
                  <a:pt x="104196" y="4457"/>
                  <a:pt x="107767" y="3502"/>
                  <a:pt x="110602" y="1353"/>
                </a:cubicBezTo>
                <a:cubicBezTo>
                  <a:pt x="112366" y="0"/>
                  <a:pt x="115223" y="1472"/>
                  <a:pt x="116785" y="1353"/>
                </a:cubicBezTo>
                <a:cubicBezTo>
                  <a:pt x="118035" y="1592"/>
                  <a:pt x="119017" y="4895"/>
                  <a:pt x="119888" y="6447"/>
                </a:cubicBezTo>
                <a:cubicBezTo>
                  <a:pt x="120000" y="7203"/>
                  <a:pt x="120000" y="10985"/>
                  <a:pt x="120000" y="11741"/>
                </a:cubicBezTo>
                <a:cubicBezTo>
                  <a:pt x="120000" y="16398"/>
                  <a:pt x="119933" y="21094"/>
                  <a:pt x="119821" y="25751"/>
                </a:cubicBezTo>
                <a:cubicBezTo>
                  <a:pt x="119754" y="28895"/>
                  <a:pt x="118571" y="32079"/>
                  <a:pt x="118035" y="34985"/>
                </a:cubicBezTo>
                <a:cubicBezTo>
                  <a:pt x="117745" y="36577"/>
                  <a:pt x="117723" y="39323"/>
                  <a:pt x="116964" y="40398"/>
                </a:cubicBezTo>
                <a:cubicBezTo>
                  <a:pt x="115959" y="41830"/>
                  <a:pt x="117656" y="43980"/>
                  <a:pt x="116428" y="44218"/>
                </a:cubicBezTo>
                <a:cubicBezTo>
                  <a:pt x="115290" y="47004"/>
                  <a:pt x="112879" y="52656"/>
                  <a:pt x="110178" y="57273"/>
                </a:cubicBezTo>
                <a:cubicBezTo>
                  <a:pt x="106517" y="58587"/>
                  <a:pt x="103794" y="70328"/>
                  <a:pt x="100178" y="71920"/>
                </a:cubicBezTo>
                <a:cubicBezTo>
                  <a:pt x="99575" y="72199"/>
                  <a:pt x="91116" y="75701"/>
                  <a:pt x="90535" y="76059"/>
                </a:cubicBezTo>
                <a:cubicBezTo>
                  <a:pt x="89308" y="78248"/>
                  <a:pt x="84308" y="76696"/>
                  <a:pt x="82678" y="77651"/>
                </a:cubicBezTo>
                <a:cubicBezTo>
                  <a:pt x="81986" y="81313"/>
                  <a:pt x="78683" y="78487"/>
                  <a:pt x="76964" y="79243"/>
                </a:cubicBezTo>
                <a:cubicBezTo>
                  <a:pt x="75558" y="79880"/>
                  <a:pt x="70312" y="81592"/>
                  <a:pt x="68928" y="82427"/>
                </a:cubicBezTo>
                <a:cubicBezTo>
                  <a:pt x="68214" y="82865"/>
                  <a:pt x="65736" y="83263"/>
                  <a:pt x="65000" y="83383"/>
                </a:cubicBezTo>
                <a:cubicBezTo>
                  <a:pt x="63928" y="83343"/>
                  <a:pt x="63281" y="81990"/>
                  <a:pt x="62500" y="82109"/>
                </a:cubicBezTo>
                <a:cubicBezTo>
                  <a:pt x="61785" y="82547"/>
                  <a:pt x="61116" y="83582"/>
                  <a:pt x="60357" y="84019"/>
                </a:cubicBezTo>
                <a:cubicBezTo>
                  <a:pt x="59263" y="84656"/>
                  <a:pt x="58080" y="84577"/>
                  <a:pt x="56964" y="84975"/>
                </a:cubicBezTo>
                <a:cubicBezTo>
                  <a:pt x="55290" y="84855"/>
                  <a:pt x="55401" y="89393"/>
                  <a:pt x="53750" y="89114"/>
                </a:cubicBezTo>
                <a:cubicBezTo>
                  <a:pt x="52142" y="88875"/>
                  <a:pt x="52946" y="92577"/>
                  <a:pt x="51428" y="91661"/>
                </a:cubicBezTo>
                <a:cubicBezTo>
                  <a:pt x="50089" y="93452"/>
                  <a:pt x="46964" y="98189"/>
                  <a:pt x="45714" y="99940"/>
                </a:cubicBezTo>
                <a:cubicBezTo>
                  <a:pt x="45357" y="99741"/>
                  <a:pt x="43928" y="102169"/>
                  <a:pt x="43928" y="102169"/>
                </a:cubicBezTo>
                <a:cubicBezTo>
                  <a:pt x="42589" y="103084"/>
                  <a:pt x="43415" y="105830"/>
                  <a:pt x="42500" y="106945"/>
                </a:cubicBezTo>
                <a:cubicBezTo>
                  <a:pt x="41763" y="108258"/>
                  <a:pt x="42254" y="109213"/>
                  <a:pt x="41428" y="111402"/>
                </a:cubicBezTo>
                <a:cubicBezTo>
                  <a:pt x="42767" y="114985"/>
                  <a:pt x="39642" y="118726"/>
                  <a:pt x="37500" y="119999"/>
                </a:cubicBezTo>
                <a:cubicBezTo>
                  <a:pt x="34642" y="116577"/>
                  <a:pt x="29241" y="118487"/>
                  <a:pt x="26964" y="118407"/>
                </a:cubicBezTo>
                <a:cubicBezTo>
                  <a:pt x="25446" y="117731"/>
                  <a:pt x="23973" y="117054"/>
                  <a:pt x="22500" y="116179"/>
                </a:cubicBezTo>
                <a:cubicBezTo>
                  <a:pt x="21964" y="115860"/>
                  <a:pt x="21316" y="115661"/>
                  <a:pt x="20892" y="114905"/>
                </a:cubicBezTo>
                <a:cubicBezTo>
                  <a:pt x="20111" y="113512"/>
                  <a:pt x="20223" y="112079"/>
                  <a:pt x="19821" y="110447"/>
                </a:cubicBezTo>
                <a:cubicBezTo>
                  <a:pt x="19441" y="108895"/>
                  <a:pt x="18281" y="107860"/>
                  <a:pt x="17678" y="106626"/>
                </a:cubicBezTo>
                <a:cubicBezTo>
                  <a:pt x="17321" y="105910"/>
                  <a:pt x="16674" y="104079"/>
                  <a:pt x="16428" y="103442"/>
                </a:cubicBezTo>
                <a:cubicBezTo>
                  <a:pt x="15022" y="99701"/>
                  <a:pt x="17008" y="103800"/>
                  <a:pt x="15714" y="100577"/>
                </a:cubicBezTo>
                <a:cubicBezTo>
                  <a:pt x="15558" y="100218"/>
                  <a:pt x="15334" y="99980"/>
                  <a:pt x="15178" y="99621"/>
                </a:cubicBezTo>
                <a:cubicBezTo>
                  <a:pt x="14285" y="97393"/>
                  <a:pt x="15223" y="99263"/>
                  <a:pt x="14642" y="97393"/>
                </a:cubicBezTo>
                <a:cubicBezTo>
                  <a:pt x="13526" y="93810"/>
                  <a:pt x="11294" y="92218"/>
                  <a:pt x="10535" y="88159"/>
                </a:cubicBezTo>
                <a:cubicBezTo>
                  <a:pt x="10468" y="87243"/>
                  <a:pt x="10223" y="83781"/>
                  <a:pt x="9821" y="83064"/>
                </a:cubicBezTo>
                <a:cubicBezTo>
                  <a:pt x="8816" y="81273"/>
                  <a:pt x="8125" y="78925"/>
                  <a:pt x="7500" y="76696"/>
                </a:cubicBezTo>
                <a:cubicBezTo>
                  <a:pt x="7031" y="75024"/>
                  <a:pt x="6741" y="73353"/>
                  <a:pt x="6071" y="71920"/>
                </a:cubicBezTo>
                <a:cubicBezTo>
                  <a:pt x="3437" y="66268"/>
                  <a:pt x="5357" y="71283"/>
                  <a:pt x="4285" y="68417"/>
                </a:cubicBezTo>
                <a:cubicBezTo>
                  <a:pt x="3727" y="62407"/>
                  <a:pt x="2968" y="56517"/>
                  <a:pt x="2142" y="50587"/>
                </a:cubicBezTo>
                <a:cubicBezTo>
                  <a:pt x="2031" y="49791"/>
                  <a:pt x="758" y="46606"/>
                  <a:pt x="535" y="45492"/>
                </a:cubicBezTo>
                <a:cubicBezTo>
                  <a:pt x="446" y="45094"/>
                  <a:pt x="424" y="44656"/>
                  <a:pt x="357" y="44218"/>
                </a:cubicBezTo>
                <a:cubicBezTo>
                  <a:pt x="245" y="43582"/>
                  <a:pt x="0" y="42308"/>
                  <a:pt x="0" y="42308"/>
                </a:cubicBezTo>
                <a:cubicBezTo>
                  <a:pt x="200" y="36975"/>
                  <a:pt x="357" y="39084"/>
                  <a:pt x="0" y="359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78" name="Shape 1833"/>
          <p:cNvSpPr txBox="1"/>
          <p:nvPr/>
        </p:nvSpPr>
        <p:spPr>
          <a:xfrm>
            <a:off x="3973691" y="1442719"/>
            <a:ext cx="4791003" cy="153510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3, 4, 5,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6, 3, 5, 4 }</a:t>
            </a: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Shape 1946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54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947" name="Shape 1947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948" name="Shape 1948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949" name="Shape 1949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950" name="Shape 1950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951" name="Shape 1951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952" name="Shape 1952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953" name="Shape 1953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954" name="Shape 1954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955" name="Shape 1955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956" name="Shape 1956"/>
          <p:cNvCxnSpPr>
            <a:stCxn id="1948" idx="7"/>
            <a:endCxn id="1951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57" name="Shape 1957"/>
          <p:cNvCxnSpPr>
            <a:stCxn id="1948" idx="6"/>
            <a:endCxn id="1952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58" name="Shape 1958"/>
          <p:cNvCxnSpPr>
            <a:stCxn id="1948" idx="5"/>
            <a:endCxn id="1953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59" name="Shape 1959"/>
          <p:cNvCxnSpPr>
            <a:stCxn id="1952" idx="7"/>
            <a:endCxn id="1949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0" name="Shape 1960"/>
          <p:cNvCxnSpPr>
            <a:stCxn id="1954" idx="7"/>
            <a:endCxn id="1949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1" name="Shape 1961"/>
          <p:cNvCxnSpPr>
            <a:stCxn id="1952" idx="5"/>
            <a:endCxn id="1955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2" name="Shape 1962"/>
          <p:cNvCxnSpPr>
            <a:stCxn id="1955" idx="5"/>
            <a:endCxn id="1950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3" name="Shape 1963"/>
          <p:cNvCxnSpPr>
            <a:stCxn id="1955" idx="6"/>
            <a:endCxn id="1954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4" name="Shape 1964"/>
          <p:cNvCxnSpPr>
            <a:stCxn id="1954" idx="4"/>
            <a:endCxn id="1950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5" name="Shape 1965"/>
          <p:cNvCxnSpPr>
            <a:stCxn id="1949" idx="3"/>
            <a:endCxn id="1955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6" name="Shape 1966"/>
          <p:cNvCxnSpPr>
            <a:stCxn id="1952" idx="4"/>
            <a:endCxn id="1953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7" name="Shape 1967"/>
          <p:cNvCxnSpPr>
            <a:stCxn id="1953" idx="6"/>
            <a:endCxn id="1955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8" name="Shape 1968"/>
          <p:cNvCxnSpPr>
            <a:stCxn id="1951" idx="6"/>
            <a:endCxn id="1949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9" name="Shape 1969"/>
          <p:cNvCxnSpPr>
            <a:stCxn id="1953" idx="6"/>
            <a:endCxn id="1950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70" name="Shape 1970"/>
          <p:cNvCxnSpPr>
            <a:stCxn id="1949" idx="5"/>
            <a:endCxn id="1950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971" name="Shape 1971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972" name="Shape 1972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973" name="Shape 1973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974" name="Shape 1974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975" name="Shape 1975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976" name="Shape 1976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977" name="Shape 1977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978" name="Shape 1978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979" name="Shape 1979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980" name="Shape 1980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981" name="Shape 1981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982" name="Shape 1982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983" name="Shape 1983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984" name="Shape 1984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985" name="Shape 1985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986" name="Shape 1986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987" name="Shape 1987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988" name="Shape 198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89" name="Shape 198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90" name="Shape 199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991" name="Shape 199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92" name="Shape 199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993" name="Shape 1993"/>
          <p:cNvSpPr txBox="1"/>
          <p:nvPr/>
        </p:nvSpPr>
        <p:spPr>
          <a:xfrm>
            <a:off x="3973691" y="1442720"/>
            <a:ext cx="4791003" cy="14724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6, 3, 5, t }</a:t>
            </a: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994" name="Shape 199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95" name="Shape 199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96" name="Shape 199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97" name="Shape 199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98" name="Shape 199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99" name="Shape 199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00" name="Shape 2000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2001" name="Shape 2001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02" name="Shape 2002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2003" name="Shape 2003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04" name="Shape 2004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2005" name="Shape 2005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06" name="Shape 2006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07" name="Shape 2007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51</a:t>
            </a:r>
          </a:p>
        </p:txBody>
      </p:sp>
      <p:sp>
        <p:nvSpPr>
          <p:cNvPr id="2008" name="Shape 2008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09" name="Shape 2009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34</a:t>
            </a:r>
          </a:p>
        </p:txBody>
      </p:sp>
      <p:sp>
        <p:nvSpPr>
          <p:cNvPr id="2010" name="Shape 2010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11" name="Shape 2011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50</a:t>
            </a:r>
          </a:p>
        </p:txBody>
      </p:sp>
      <p:sp>
        <p:nvSpPr>
          <p:cNvPr id="2012" name="Shape 2012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13" name="Shape 2013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45</a:t>
            </a:r>
          </a:p>
        </p:txBody>
      </p:sp>
      <p:sp>
        <p:nvSpPr>
          <p:cNvPr id="2014" name="Shape 2014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2015" name="Shape 2015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16" name="Shape 2016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2017" name="Shape 2017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18" name="Shape 2018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2019" name="Shape 2019"/>
          <p:cNvSpPr/>
          <p:nvPr/>
        </p:nvSpPr>
        <p:spPr>
          <a:xfrm>
            <a:off x="252870" y="2838026"/>
            <a:ext cx="12499058" cy="67281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6362"/>
                </a:moveTo>
                <a:cubicBezTo>
                  <a:pt x="975" y="32697"/>
                  <a:pt x="953" y="28308"/>
                  <a:pt x="2427" y="25087"/>
                </a:cubicBezTo>
                <a:cubicBezTo>
                  <a:pt x="3424" y="22912"/>
                  <a:pt x="5289" y="22228"/>
                  <a:pt x="6589" y="20899"/>
                </a:cubicBezTo>
                <a:cubicBezTo>
                  <a:pt x="7673" y="19771"/>
                  <a:pt x="8367" y="18724"/>
                  <a:pt x="9537" y="18000"/>
                </a:cubicBezTo>
                <a:cubicBezTo>
                  <a:pt x="10838" y="17194"/>
                  <a:pt x="12182" y="17114"/>
                  <a:pt x="13526" y="16711"/>
                </a:cubicBezTo>
                <a:cubicBezTo>
                  <a:pt x="15021" y="16228"/>
                  <a:pt x="16560" y="15785"/>
                  <a:pt x="18034" y="15100"/>
                </a:cubicBezTo>
                <a:cubicBezTo>
                  <a:pt x="18836" y="14093"/>
                  <a:pt x="19747" y="14053"/>
                  <a:pt x="20635" y="13489"/>
                </a:cubicBezTo>
                <a:cubicBezTo>
                  <a:pt x="24125" y="11315"/>
                  <a:pt x="27312" y="11154"/>
                  <a:pt x="31040" y="10912"/>
                </a:cubicBezTo>
                <a:cubicBezTo>
                  <a:pt x="35072" y="11194"/>
                  <a:pt x="37716" y="12241"/>
                  <a:pt x="41791" y="12523"/>
                </a:cubicBezTo>
                <a:cubicBezTo>
                  <a:pt x="46929" y="13489"/>
                  <a:pt x="52066" y="13610"/>
                  <a:pt x="57225" y="13812"/>
                </a:cubicBezTo>
                <a:cubicBezTo>
                  <a:pt x="70946" y="15140"/>
                  <a:pt x="84299" y="5476"/>
                  <a:pt x="98150" y="5234"/>
                </a:cubicBezTo>
                <a:cubicBezTo>
                  <a:pt x="101184" y="4510"/>
                  <a:pt x="104653" y="3543"/>
                  <a:pt x="107406" y="1369"/>
                </a:cubicBezTo>
                <a:cubicBezTo>
                  <a:pt x="109118" y="0"/>
                  <a:pt x="111893" y="1489"/>
                  <a:pt x="113410" y="1369"/>
                </a:cubicBezTo>
                <a:cubicBezTo>
                  <a:pt x="114624" y="1610"/>
                  <a:pt x="115578" y="4953"/>
                  <a:pt x="116423" y="6523"/>
                </a:cubicBezTo>
                <a:cubicBezTo>
                  <a:pt x="116531" y="7288"/>
                  <a:pt x="116531" y="11114"/>
                  <a:pt x="116531" y="11879"/>
                </a:cubicBezTo>
                <a:cubicBezTo>
                  <a:pt x="116531" y="16590"/>
                  <a:pt x="116466" y="21342"/>
                  <a:pt x="116358" y="26053"/>
                </a:cubicBezTo>
                <a:cubicBezTo>
                  <a:pt x="116293" y="29234"/>
                  <a:pt x="116575" y="32859"/>
                  <a:pt x="116054" y="35798"/>
                </a:cubicBezTo>
                <a:cubicBezTo>
                  <a:pt x="116054" y="38939"/>
                  <a:pt x="116141" y="41234"/>
                  <a:pt x="116315" y="46026"/>
                </a:cubicBezTo>
                <a:cubicBezTo>
                  <a:pt x="116488" y="50818"/>
                  <a:pt x="116900" y="56939"/>
                  <a:pt x="117117" y="64590"/>
                </a:cubicBezTo>
                <a:cubicBezTo>
                  <a:pt x="117333" y="72241"/>
                  <a:pt x="117463" y="84845"/>
                  <a:pt x="117637" y="91932"/>
                </a:cubicBezTo>
                <a:cubicBezTo>
                  <a:pt x="117789" y="98859"/>
                  <a:pt x="118460" y="102885"/>
                  <a:pt x="118157" y="107033"/>
                </a:cubicBezTo>
                <a:cubicBezTo>
                  <a:pt x="117854" y="111181"/>
                  <a:pt x="120000" y="115208"/>
                  <a:pt x="115794" y="116818"/>
                </a:cubicBezTo>
                <a:cubicBezTo>
                  <a:pt x="111589" y="118429"/>
                  <a:pt x="99169" y="116657"/>
                  <a:pt x="92947" y="116818"/>
                </a:cubicBezTo>
                <a:cubicBezTo>
                  <a:pt x="81177" y="117140"/>
                  <a:pt x="56250" y="118268"/>
                  <a:pt x="45130" y="118751"/>
                </a:cubicBezTo>
                <a:cubicBezTo>
                  <a:pt x="36372" y="119234"/>
                  <a:pt x="30065" y="119999"/>
                  <a:pt x="26184" y="119798"/>
                </a:cubicBezTo>
                <a:cubicBezTo>
                  <a:pt x="24710" y="119114"/>
                  <a:pt x="23280" y="118429"/>
                  <a:pt x="21849" y="117543"/>
                </a:cubicBezTo>
                <a:cubicBezTo>
                  <a:pt x="21329" y="117221"/>
                  <a:pt x="20700" y="117020"/>
                  <a:pt x="20289" y="116255"/>
                </a:cubicBezTo>
                <a:cubicBezTo>
                  <a:pt x="19530" y="114845"/>
                  <a:pt x="19638" y="113395"/>
                  <a:pt x="19248" y="111744"/>
                </a:cubicBezTo>
                <a:cubicBezTo>
                  <a:pt x="18880" y="110174"/>
                  <a:pt x="17752" y="109127"/>
                  <a:pt x="17167" y="107879"/>
                </a:cubicBezTo>
                <a:cubicBezTo>
                  <a:pt x="16820" y="107154"/>
                  <a:pt x="16192" y="105302"/>
                  <a:pt x="15953" y="104657"/>
                </a:cubicBezTo>
                <a:cubicBezTo>
                  <a:pt x="14588" y="100872"/>
                  <a:pt x="16517" y="105020"/>
                  <a:pt x="15260" y="101758"/>
                </a:cubicBezTo>
                <a:cubicBezTo>
                  <a:pt x="15108" y="101395"/>
                  <a:pt x="14891" y="101154"/>
                  <a:pt x="14739" y="100791"/>
                </a:cubicBezTo>
                <a:cubicBezTo>
                  <a:pt x="13872" y="98536"/>
                  <a:pt x="14783" y="100429"/>
                  <a:pt x="14219" y="98536"/>
                </a:cubicBezTo>
                <a:cubicBezTo>
                  <a:pt x="13135" y="94912"/>
                  <a:pt x="10968" y="93302"/>
                  <a:pt x="10231" y="89194"/>
                </a:cubicBezTo>
                <a:cubicBezTo>
                  <a:pt x="10166" y="88268"/>
                  <a:pt x="9927" y="84765"/>
                  <a:pt x="9537" y="84040"/>
                </a:cubicBezTo>
                <a:cubicBezTo>
                  <a:pt x="8562" y="82228"/>
                  <a:pt x="7890" y="79852"/>
                  <a:pt x="7283" y="77597"/>
                </a:cubicBezTo>
                <a:cubicBezTo>
                  <a:pt x="6828" y="75906"/>
                  <a:pt x="6546" y="74214"/>
                  <a:pt x="5895" y="72765"/>
                </a:cubicBezTo>
                <a:cubicBezTo>
                  <a:pt x="3338" y="67046"/>
                  <a:pt x="5202" y="72120"/>
                  <a:pt x="4161" y="69221"/>
                </a:cubicBezTo>
                <a:cubicBezTo>
                  <a:pt x="3619" y="63140"/>
                  <a:pt x="2882" y="57181"/>
                  <a:pt x="2080" y="51181"/>
                </a:cubicBezTo>
                <a:cubicBezTo>
                  <a:pt x="1972" y="50375"/>
                  <a:pt x="736" y="47154"/>
                  <a:pt x="520" y="46026"/>
                </a:cubicBezTo>
                <a:cubicBezTo>
                  <a:pt x="433" y="45624"/>
                  <a:pt x="411" y="45181"/>
                  <a:pt x="346" y="44738"/>
                </a:cubicBezTo>
                <a:cubicBezTo>
                  <a:pt x="238" y="44093"/>
                  <a:pt x="0" y="42805"/>
                  <a:pt x="0" y="42805"/>
                </a:cubicBezTo>
                <a:cubicBezTo>
                  <a:pt x="195" y="37409"/>
                  <a:pt x="346" y="39543"/>
                  <a:pt x="0" y="36362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Shape 202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55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025" name="Shape 2025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2026" name="Shape 2026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2027" name="Shape 2027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2028" name="Shape 2028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2029" name="Shape 2029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2030" name="Shape 2030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2031" name="Shape 2031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2032" name="Shape 2032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2033" name="Shape 2033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2034" name="Shape 2034"/>
          <p:cNvCxnSpPr>
            <a:stCxn id="2026" idx="7"/>
            <a:endCxn id="2029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35" name="Shape 2035"/>
          <p:cNvCxnSpPr>
            <a:stCxn id="2026" idx="6"/>
            <a:endCxn id="2030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36" name="Shape 2036"/>
          <p:cNvCxnSpPr>
            <a:stCxn id="2026" idx="5"/>
            <a:endCxn id="2031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37" name="Shape 2037"/>
          <p:cNvCxnSpPr>
            <a:stCxn id="2030" idx="7"/>
            <a:endCxn id="2027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38" name="Shape 2038"/>
          <p:cNvCxnSpPr>
            <a:stCxn id="2032" idx="7"/>
            <a:endCxn id="2027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39" name="Shape 2039"/>
          <p:cNvCxnSpPr>
            <a:stCxn id="2030" idx="5"/>
            <a:endCxn id="2033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0" name="Shape 2040"/>
          <p:cNvCxnSpPr>
            <a:stCxn id="2033" idx="5"/>
            <a:endCxn id="2028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1" name="Shape 2041"/>
          <p:cNvCxnSpPr>
            <a:stCxn id="2033" idx="6"/>
            <a:endCxn id="2032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2" name="Shape 2042"/>
          <p:cNvCxnSpPr>
            <a:stCxn id="2032" idx="4"/>
            <a:endCxn id="2028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3" name="Shape 2043"/>
          <p:cNvCxnSpPr>
            <a:stCxn id="2027" idx="3"/>
            <a:endCxn id="2033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4" name="Shape 2044"/>
          <p:cNvCxnSpPr>
            <a:stCxn id="2030" idx="4"/>
            <a:endCxn id="2031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5" name="Shape 2045"/>
          <p:cNvCxnSpPr>
            <a:stCxn id="2031" idx="6"/>
            <a:endCxn id="2033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6" name="Shape 2046"/>
          <p:cNvCxnSpPr>
            <a:stCxn id="2029" idx="6"/>
            <a:endCxn id="2027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7" name="Shape 2047"/>
          <p:cNvCxnSpPr>
            <a:stCxn id="2031" idx="6"/>
            <a:endCxn id="2028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8" name="Shape 2048"/>
          <p:cNvCxnSpPr>
            <a:stCxn id="2027" idx="5"/>
            <a:endCxn id="2028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049" name="Shape 2049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2050" name="Shape 2050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2051" name="Shape 2051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2052" name="Shape 2052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2053" name="Shape 2053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2054" name="Shape 2054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2055" name="Shape 2055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2056" name="Shape 2056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2057" name="Shape 2057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2058" name="Shape 2058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2059" name="Shape 2059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2060" name="Shape 2060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2061" name="Shape 2061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2062" name="Shape 2062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2063" name="Shape 2063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2064" name="Shape 2064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2065" name="Shape 2065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2066" name="Shape 2066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2067" name="Shape 2067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2068" name="Shape 2068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2069" name="Shape 2069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2070" name="Shape 2070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2071" name="Shape 2071"/>
          <p:cNvSpPr txBox="1"/>
          <p:nvPr/>
        </p:nvSpPr>
        <p:spPr>
          <a:xfrm>
            <a:off x="3973691" y="1442720"/>
            <a:ext cx="4791003" cy="14724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6, 3, 5, t }</a:t>
            </a: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2072" name="Shape 2072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2073" name="Shape 2073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74" name="Shape 2074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2075" name="Shape 2075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2076" name="Shape 2076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77" name="Shape 2077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78" name="Shape 2078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2079" name="Shape 2079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80" name="Shape 2080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2081" name="Shape 2081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82" name="Shape 2082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2083" name="Shape 2083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84" name="Shape 2084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85" name="Shape 2085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51</a:t>
            </a:r>
          </a:p>
        </p:txBody>
      </p:sp>
      <p:sp>
        <p:nvSpPr>
          <p:cNvPr id="2086" name="Shape 2086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87" name="Shape 2087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34</a:t>
            </a:r>
          </a:p>
        </p:txBody>
      </p:sp>
      <p:sp>
        <p:nvSpPr>
          <p:cNvPr id="2088" name="Shape 2088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89" name="Shape 2089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50</a:t>
            </a:r>
          </a:p>
        </p:txBody>
      </p:sp>
      <p:sp>
        <p:nvSpPr>
          <p:cNvPr id="2090" name="Shape 2090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91" name="Shape 2091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45</a:t>
            </a:r>
          </a:p>
        </p:txBody>
      </p:sp>
      <p:sp>
        <p:nvSpPr>
          <p:cNvPr id="2092" name="Shape 2092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2093" name="Shape 2093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94" name="Shape 2094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2095" name="Shape 2095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96" name="Shape 2096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2097" name="Shape 2097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Shape 2102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pic>
        <p:nvPicPr>
          <p:cNvPr id="2103" name="Shape 210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 l="5394" r="5393"/>
          <a:stretch>
            <a:fillRect/>
          </a:stretch>
        </p:blipFill>
        <p:spPr>
          <a:xfrm>
            <a:off x="866987" y="1300479"/>
            <a:ext cx="11162452" cy="7694506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Shape 210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56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05" name="Shape 2105"/>
          <p:cNvSpPr txBox="1"/>
          <p:nvPr/>
        </p:nvSpPr>
        <p:spPr>
          <a:xfrm>
            <a:off x="1092200" y="9220200"/>
            <a:ext cx="777240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https://en.wikipedia.org/wiki/Dijkstra%27s_algorithm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0" name="Shape 2110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11" name="Shape 211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2" name="Shape 211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3" name="Shape 2113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www.variability.org</a:t>
            </a:r>
          </a:p>
        </p:txBody>
      </p:sp>
      <p:sp>
        <p:nvSpPr>
          <p:cNvPr id="2114" name="Shape 2114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Importance of Efficiency</a:t>
            </a:r>
          </a:p>
        </p:txBody>
      </p:sp>
      <p:sp>
        <p:nvSpPr>
          <p:cNvPr id="2115" name="Shape 2115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Computers have finite speed, finite memory.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Need to minimize amount of computation that the machines needs to make.</a:t>
            </a:r>
          </a:p>
        </p:txBody>
      </p:sp>
      <p:sp>
        <p:nvSpPr>
          <p:cNvPr id="2116" name="Shape 2116"/>
          <p:cNvSpPr/>
          <p:nvPr/>
        </p:nvSpPr>
        <p:spPr>
          <a:xfrm>
            <a:off x="1701800" y="4038601"/>
            <a:ext cx="11049000" cy="243143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</a:t>
            </a:r>
            <a:r>
              <a:rPr lang="en-US" sz="30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X</a:t>
            </a:r>
            <a:r>
              <a:rPr lang="en-US" sz="30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executes in </a:t>
            </a:r>
            <a:r>
              <a:rPr lang="en-US" sz="32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10n</a:t>
            </a:r>
            <a:r>
              <a:rPr lang="en-US" sz="3200" baseline="30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r>
              <a:rPr lang="en-US" sz="32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+ n / 3.7 + 22 </a:t>
            </a:r>
            <a:r>
              <a:rPr lang="en-US" sz="30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steps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</a:t>
            </a:r>
            <a:r>
              <a:rPr lang="en-US" sz="30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Y</a:t>
            </a:r>
            <a:r>
              <a:rPr lang="en-US" sz="30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executes in </a:t>
            </a:r>
            <a:r>
              <a:rPr lang="en-US" sz="3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100n log n + 14n + 22 </a:t>
            </a:r>
            <a:r>
              <a:rPr lang="en-US" sz="30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steps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Which algorithm is better?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Shape 222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Greedy Algorithm</a:t>
            </a:r>
          </a:p>
        </p:txBody>
      </p:sp>
      <p:sp>
        <p:nvSpPr>
          <p:cNvPr id="2222" name="Shape 2222"/>
          <p:cNvSpPr txBox="1">
            <a:spLocks noGrp="1"/>
          </p:cNvSpPr>
          <p:nvPr>
            <p:ph type="body" idx="1"/>
          </p:nvPr>
        </p:nvSpPr>
        <p:spPr>
          <a:xfrm>
            <a:off x="571500" y="6324600"/>
            <a:ext cx="11861799" cy="3429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Activity Selection Problem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1" i="0" u="none" strike="noStrike" cap="none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Given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A set of proposed activities that wish to use a resource, which can only be used by one activity at a time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1" i="0" u="none" strike="noStrike" cap="none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Problem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Find maximum-size set of activities that do not have a time conflict</a:t>
            </a:r>
          </a:p>
        </p:txBody>
      </p:sp>
      <p:pic>
        <p:nvPicPr>
          <p:cNvPr id="2223" name="Shape 22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04900" y="2286100"/>
            <a:ext cx="9706800" cy="38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Shape 222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Greedy Algorithm</a:t>
            </a:r>
          </a:p>
        </p:txBody>
      </p:sp>
      <p:sp>
        <p:nvSpPr>
          <p:cNvPr id="2230" name="Shape 2230"/>
          <p:cNvSpPr txBox="1">
            <a:spLocks noGrp="1"/>
          </p:cNvSpPr>
          <p:nvPr>
            <p:ph type="body" idx="1"/>
          </p:nvPr>
        </p:nvSpPr>
        <p:spPr>
          <a:xfrm>
            <a:off x="571500" y="7391400"/>
            <a:ext cx="11861799" cy="23622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1" i="0" u="none" strike="noStrike" cap="none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Greedy choice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Pick the remaining compatible activity that has the earliest finish time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Can you write an algorithm that does this?</a:t>
            </a:r>
          </a:p>
        </p:txBody>
      </p:sp>
      <p:pic>
        <p:nvPicPr>
          <p:cNvPr id="2231" name="Shape 2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3200" y="2438400"/>
            <a:ext cx="9941762" cy="396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5" name="Shape 64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Shape 6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Computer Representation of Graph</a:t>
            </a:r>
            <a:endParaRPr lang="en-US" altLang="zh-CN" sz="4200" b="0" i="0" u="none" strike="noStrike" cap="none" dirty="0">
              <a:solidFill>
                <a:schemeClr val="dk1"/>
              </a:solidFill>
              <a:latin typeface="Helvetica Neue" panose="020B0604020202020204"/>
              <a:ea typeface="宋体" panose="02010600030101010101" pitchFamily="2" charset="-122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2070102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Adjacent List: Pros/ Cons?</a:t>
            </a:r>
          </a:p>
        </p:txBody>
      </p:sp>
      <p:pic>
        <p:nvPicPr>
          <p:cNvPr id="646" name="Shape 64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37143BD-62DF-4D74-80D4-0A4CB5AF0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862" y="2324100"/>
            <a:ext cx="4230688" cy="72457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D8FD48-818F-489A-8413-869A4C682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1494" y="3767931"/>
            <a:ext cx="3948906" cy="55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56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Shape 223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for Activity Selection Problem </a:t>
            </a:r>
          </a:p>
        </p:txBody>
      </p:sp>
      <p:sp>
        <p:nvSpPr>
          <p:cNvPr id="2237" name="Shape 2237"/>
          <p:cNvSpPr txBox="1">
            <a:spLocks noGrp="1"/>
          </p:cNvSpPr>
          <p:nvPr>
            <p:ph type="body" idx="1"/>
          </p:nvPr>
        </p:nvSpPr>
        <p:spPr>
          <a:xfrm>
            <a:off x="571500" y="7010400"/>
            <a:ext cx="11861799" cy="2743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is the running time for this algorithm?</a:t>
            </a:r>
          </a:p>
        </p:txBody>
      </p:sp>
      <p:pic>
        <p:nvPicPr>
          <p:cNvPr id="2238" name="Shape 223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3600" y="2438400"/>
            <a:ext cx="5775486" cy="3338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0" name="Shape 2270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71" name="Shape 227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Shape 227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Shape 2273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274" name="Shape 2274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Nearest Neighbor Algorithm</a:t>
            </a:r>
          </a:p>
        </p:txBody>
      </p:sp>
      <p:sp>
        <p:nvSpPr>
          <p:cNvPr id="2275" name="Shape 2275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4478338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Start at a vertex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Find the lightest edge connecting the current vertex and an unvisited vertex V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Set current vertex to V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Mark V as visited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Terminate when all the vertices have been visited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Repeat from step 2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Example: Starts from Vertex A and returns 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to starting point at the end</a:t>
            </a:r>
          </a:p>
          <a:p>
            <a:pPr marL="3937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Path: A - D - E - C - B - A</a:t>
            </a:r>
          </a:p>
        </p:txBody>
      </p:sp>
      <p:pic>
        <p:nvPicPr>
          <p:cNvPr id="2276" name="Shape 2276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353300" y="4610100"/>
            <a:ext cx="4648199" cy="448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82" name="Shape 2282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83" name="Shape 228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Shape 228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5" name="Shape 2285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286" name="Shape 228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Deficiencies of Nearest Neighbor</a:t>
            </a:r>
          </a:p>
        </p:txBody>
      </p:sp>
      <p:sp>
        <p:nvSpPr>
          <p:cNvPr id="2287" name="Shape 2287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3997326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Noto Sans Symbols"/>
              <a:buChar char="▪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Worst case: algorithm can result in a path much longer than the optimal path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Noto Sans Symbols"/>
              <a:buChar char="▪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Won’t work in case of incomplete graph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Courier New" panose="02070309020205020404"/>
              <a:buChar char="o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When some cities are not connected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Noto Sans Symbols"/>
              <a:buChar char="▪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Any ideas for a better algorithm?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13C8E34-2A23-41AE-A10A-37577789B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1081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86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C5BC6CB-D3CE-426A-9479-ADA367044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29193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41DemoDepthFirstSearch">
            <a:hlinkClick r:id="" action="ppaction://media"/>
            <a:extLst>
              <a:ext uri="{FF2B5EF4-FFF2-40B4-BE49-F238E27FC236}">
                <a16:creationId xmlns:a16="http://schemas.microsoft.com/office/drawing/2014/main" id="{153C1C1C-29E5-4EDE-9EDD-050927EE9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s226-friend004">
  <a:themeElements>
    <a:clrScheme name="">
      <a:dk1>
        <a:srgbClr val="000000"/>
      </a:dk1>
      <a:lt1>
        <a:srgbClr val="FFFFFF"/>
      </a:lt1>
      <a:dk2>
        <a:srgbClr val="C0C0C0"/>
      </a:dk2>
      <a:lt2>
        <a:srgbClr val="010000"/>
      </a:lt2>
      <a:accent1>
        <a:srgbClr val="A50021"/>
      </a:accent1>
      <a:accent2>
        <a:srgbClr val="FFFFCC"/>
      </a:accent2>
      <a:accent3>
        <a:srgbClr val="FFFFFF"/>
      </a:accent3>
      <a:accent4>
        <a:srgbClr val="000000"/>
      </a:accent4>
      <a:accent5>
        <a:srgbClr val="CFAAAB"/>
      </a:accent5>
      <a:accent6>
        <a:srgbClr val="E7E7B9"/>
      </a:accent6>
      <a:hlink>
        <a:srgbClr val="FF6600"/>
      </a:hlink>
      <a:folHlink>
        <a:srgbClr val="6600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3423</Words>
  <Application>Microsoft Office PowerPoint</Application>
  <PresentationFormat>自定义</PresentationFormat>
  <Paragraphs>1227</Paragraphs>
  <Slides>62</Slides>
  <Notes>44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62</vt:i4>
      </vt:variant>
    </vt:vector>
  </HeadingPairs>
  <TitlesOfParts>
    <vt:vector size="71" baseType="lpstr">
      <vt:lpstr>Courier New</vt:lpstr>
      <vt:lpstr>Arial</vt:lpstr>
      <vt:lpstr>Calibri</vt:lpstr>
      <vt:lpstr>Noto Sans Symbols</vt:lpstr>
      <vt:lpstr>Helvetica Neue</vt:lpstr>
      <vt:lpstr>Comic Sans MS</vt:lpstr>
      <vt:lpstr>Times New Roman</vt:lpstr>
      <vt:lpstr>Title &amp; Bullets</vt:lpstr>
      <vt:lpstr>cs226-friend004</vt:lpstr>
      <vt:lpstr>Agenda (Afternoon)</vt:lpstr>
      <vt:lpstr>Graph Basics</vt:lpstr>
      <vt:lpstr>Applications - Navigation</vt:lpstr>
      <vt:lpstr>PowerPoint 演示文稿</vt:lpstr>
      <vt:lpstr>Computer Representation of Graph</vt:lpstr>
      <vt:lpstr>Computer Representation of Graph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Other Classical Problems in Graph：Example</vt:lpstr>
      <vt:lpstr>PowerPoint 演示文稿</vt:lpstr>
      <vt:lpstr>PowerPoint 演示文稿</vt:lpstr>
      <vt:lpstr>Clever Tricks in Algorithm    Example: Hare &amp; Tortoise Algorithm</vt:lpstr>
      <vt:lpstr>Problem Formulation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Algorithmic Techniques </vt:lpstr>
      <vt:lpstr>Greedy Algorithm: Change Making</vt:lpstr>
      <vt:lpstr>Dynamic programming : Fibonacci Sequence </vt:lpstr>
      <vt:lpstr>Exercise / Q&amp;A</vt:lpstr>
      <vt:lpstr>ADDITIONAL MATERIAL</vt:lpstr>
      <vt:lpstr>Shortest-Path Problem</vt:lpstr>
      <vt:lpstr>Shortest-Path Problem</vt:lpstr>
      <vt:lpstr>Class Activity: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Importance of Efficiency</vt:lpstr>
      <vt:lpstr>Greedy Algorithm</vt:lpstr>
      <vt:lpstr>Greedy Algorithm</vt:lpstr>
      <vt:lpstr>Algorithm for Activity Selection Problem </vt:lpstr>
      <vt:lpstr>Nearest Neighbor Algorithm</vt:lpstr>
      <vt:lpstr>Deficiencies of Nearest Neighbor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</dc:title>
  <dc:creator/>
  <cp:lastModifiedBy>ZiqiWang</cp:lastModifiedBy>
  <cp:revision>58</cp:revision>
  <dcterms:created xsi:type="dcterms:W3CDTF">2020-07-11T19:07:00Z</dcterms:created>
  <dcterms:modified xsi:type="dcterms:W3CDTF">2020-08-23T03:15:40Z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